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sldIdLst>
    <p:sldId id="256" r:id="rId2"/>
    <p:sldId id="284" r:id="rId3"/>
    <p:sldId id="283" r:id="rId4"/>
    <p:sldId id="290" r:id="rId5"/>
    <p:sldId id="294" r:id="rId6"/>
    <p:sldId id="291" r:id="rId7"/>
    <p:sldId id="292" r:id="rId8"/>
    <p:sldId id="295" r:id="rId9"/>
    <p:sldId id="293" r:id="rId10"/>
    <p:sldId id="299" r:id="rId11"/>
    <p:sldId id="298" r:id="rId12"/>
    <p:sldId id="297" r:id="rId13"/>
    <p:sldId id="296" r:id="rId14"/>
    <p:sldId id="300" r:id="rId15"/>
    <p:sldId id="301" r:id="rId16"/>
    <p:sldId id="302" r:id="rId17"/>
    <p:sldId id="304" r:id="rId18"/>
    <p:sldId id="303" r:id="rId19"/>
    <p:sldId id="305" r:id="rId20"/>
    <p:sldId id="289" r:id="rId21"/>
    <p:sldId id="282" r:id="rId2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0000"/>
    <a:srgbClr val="CC6600"/>
    <a:srgbClr val="996600"/>
    <a:srgbClr val="FFECAF"/>
    <a:srgbClr val="518BE1"/>
    <a:srgbClr val="B5CCF9"/>
    <a:srgbClr val="3D9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7" autoAdjust="0"/>
    <p:restoredTop sz="92374" autoAdjust="0"/>
  </p:normalViewPr>
  <p:slideViewPr>
    <p:cSldViewPr>
      <p:cViewPr>
        <p:scale>
          <a:sx n="75" d="100"/>
          <a:sy n="75" d="100"/>
        </p:scale>
        <p:origin x="-1080" y="-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F26F19B-19DA-43CC-9B30-3634E0340C04}" type="datetimeFigureOut">
              <a:rPr lang="es-ES"/>
              <a:pPr>
                <a:defRPr/>
              </a:pPr>
              <a:t>07/01/2019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F8673E-DEAB-49A5-A971-2289EF22C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95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40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539552" y="1412776"/>
            <a:ext cx="8064895" cy="4353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8975" y="18864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259631" y="215441"/>
            <a:ext cx="7540327" cy="1066130"/>
          </a:xfrm>
        </p:spPr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4294967295" hasCustomPrompt="1"/>
          </p:nvPr>
        </p:nvSpPr>
        <p:spPr bwMode="auto">
          <a:xfrm>
            <a:off x="755576" y="1501899"/>
            <a:ext cx="792088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Font typeface="Wingdings" pitchFamily="2" charset="2"/>
              <a:buChar char="ü"/>
              <a:defRPr baseline="0"/>
            </a:lvl1pPr>
          </a:lstStyle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 err="1" smtClean="0">
                <a:latin typeface="Arial Unicode MS" pitchFamily="34" charset="-128"/>
              </a:rPr>
              <a:t>Ideia</a:t>
            </a:r>
            <a:r>
              <a:rPr lang="es-ES" dirty="0" smtClean="0">
                <a:latin typeface="Arial Unicode MS" pitchFamily="34" charset="-128"/>
              </a:rPr>
              <a:t> </a:t>
            </a:r>
            <a:r>
              <a:rPr lang="es-ES" dirty="0" err="1" smtClean="0">
                <a:latin typeface="Arial Unicode MS" pitchFamily="34" charset="-128"/>
              </a:rPr>
              <a:t>nagusia</a:t>
            </a:r>
            <a:r>
              <a:rPr lang="es-ES" dirty="0" smtClean="0">
                <a:latin typeface="Arial Unicode MS" pitchFamily="34" charset="-128"/>
              </a:rPr>
              <a:t> </a:t>
            </a:r>
            <a:r>
              <a:rPr lang="es-ES" dirty="0">
                <a:latin typeface="Arial Unicode MS" pitchFamily="34" charset="-128"/>
              </a:rPr>
              <a:t>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97126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5580063" y="2276475"/>
            <a:ext cx="3168650" cy="3065463"/>
            <a:chOff x="3035" y="1570"/>
            <a:chExt cx="2204" cy="2158"/>
          </a:xfrm>
        </p:grpSpPr>
        <p:pic>
          <p:nvPicPr>
            <p:cNvPr id="6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1182637"/>
            <a:ext cx="7772400" cy="2187675"/>
          </a:xfrm>
        </p:spPr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5594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4209107"/>
            <a:ext cx="802716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9552" y="2708920"/>
            <a:ext cx="8027169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33809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1F952-DEB4-4628-9148-1FA6329BAFC3}" type="datetimeFigureOut">
              <a:rPr lang="es-ES"/>
              <a:pPr>
                <a:defRPr/>
              </a:pPr>
              <a:t>07/01/2019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B1682-C07D-4789-A0B6-44DAA6D4145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6917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66130"/>
          </a:xfrm>
        </p:spPr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412776"/>
            <a:ext cx="828092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862356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5B54B-F40E-4440-9BFD-8345DD8E37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484784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114767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9" r:id="rId7"/>
    <p:sldLayoutId id="2147483885" r:id="rId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hyperlink" Target="http://www.euskadi.eus/contenidos/informacion/cevime_infac_2018/eu_def/INFAC_Vol_26_8_min%20neuropatikoa.pdf" TargetMode="Externa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539750" y="1196975"/>
            <a:ext cx="7772400" cy="2303463"/>
          </a:xfrm>
        </p:spPr>
        <p:txBody>
          <a:bodyPr/>
          <a:lstStyle/>
          <a:p>
            <a:r>
              <a:rPr lang="es-ES_tradnl" sz="4000" dirty="0" smtClean="0"/>
              <a:t/>
            </a:r>
            <a:br>
              <a:rPr lang="es-ES_tradnl" sz="4000" dirty="0" smtClean="0"/>
            </a:br>
            <a:r>
              <a:rPr lang="es-ES_tradnl" sz="4000" dirty="0" smtClean="0"/>
              <a:t>FARMAKOAK MIN NEUROPATIKORAKO: EGUNERATZEA</a:t>
            </a:r>
            <a:r>
              <a:rPr lang="es-ES_tradnl" sz="4000" dirty="0" smtClean="0">
                <a:solidFill>
                  <a:schemeClr val="tx2"/>
                </a:solidFill>
              </a:rPr>
              <a:t/>
            </a:r>
            <a:br>
              <a:rPr lang="es-ES_tradnl" sz="4000" dirty="0" smtClean="0">
                <a:solidFill>
                  <a:schemeClr val="tx2"/>
                </a:solidFill>
              </a:rPr>
            </a:br>
            <a:r>
              <a:rPr lang="es-ES_tradnl" sz="4000" dirty="0" smtClean="0">
                <a:solidFill>
                  <a:schemeClr val="tx2"/>
                </a:solidFill>
              </a:rPr>
              <a:t/>
            </a:r>
            <a:br>
              <a:rPr lang="es-ES_tradnl" sz="4000" dirty="0" smtClean="0">
                <a:solidFill>
                  <a:schemeClr val="tx2"/>
                </a:solidFill>
              </a:rPr>
            </a:br>
            <a:r>
              <a:rPr lang="es-ES_tradnl" sz="4000" dirty="0" smtClean="0">
                <a:solidFill>
                  <a:schemeClr val="tx2"/>
                </a:solidFill>
              </a:rPr>
              <a:t>26 </a:t>
            </a:r>
            <a:r>
              <a:rPr lang="es-ES_tradnl" sz="4000" dirty="0" err="1" smtClean="0">
                <a:solidFill>
                  <a:schemeClr val="tx2"/>
                </a:solidFill>
              </a:rPr>
              <a:t>Lib</a:t>
            </a:r>
            <a:r>
              <a:rPr lang="es-ES_tradnl" sz="4000" dirty="0" smtClean="0">
                <a:solidFill>
                  <a:schemeClr val="tx2"/>
                </a:solidFill>
              </a:rPr>
              <a:t>, 8 </a:t>
            </a:r>
            <a:r>
              <a:rPr lang="es-ES_tradnl" sz="4000" dirty="0" err="1" smtClean="0">
                <a:solidFill>
                  <a:schemeClr val="tx2"/>
                </a:solidFill>
              </a:rPr>
              <a:t>zk</a:t>
            </a:r>
            <a:r>
              <a:rPr lang="es-ES_tradnl" sz="4000" dirty="0" smtClean="0">
                <a:solidFill>
                  <a:schemeClr val="tx2"/>
                </a:solidFill>
              </a:rPr>
              <a:t>. 2018</a:t>
            </a:r>
            <a:endParaRPr lang="es-ES" sz="4000" dirty="0" smtClean="0">
              <a:solidFill>
                <a:schemeClr val="tx2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9348"/>
            <a:ext cx="8229600" cy="1143000"/>
          </a:xfrm>
        </p:spPr>
        <p:txBody>
          <a:bodyPr/>
          <a:lstStyle/>
          <a:p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GABAPENTINOIDEAK LUNBALGIA KRONIKOAN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412776"/>
            <a:ext cx="7992888" cy="5184576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1800" dirty="0" err="1"/>
              <a:t>G</a:t>
            </a:r>
            <a:r>
              <a:rPr lang="es-ES" sz="1800" dirty="0" err="1" smtClean="0"/>
              <a:t>abapentinoideek</a:t>
            </a:r>
            <a:r>
              <a:rPr lang="es-ES" sz="1800" dirty="0" smtClean="0"/>
              <a:t> </a:t>
            </a:r>
            <a:r>
              <a:rPr lang="es-ES" sz="1800" dirty="0" err="1"/>
              <a:t>erradikulopatia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lunbalgietan</a:t>
            </a:r>
            <a:r>
              <a:rPr lang="es-ES" sz="1800" dirty="0"/>
              <a:t> </a:t>
            </a:r>
            <a:r>
              <a:rPr lang="es-ES" sz="1800" dirty="0" err="1"/>
              <a:t>erakutsitako</a:t>
            </a:r>
            <a:r>
              <a:rPr lang="es-ES" sz="1800" dirty="0"/>
              <a:t> </a:t>
            </a:r>
            <a:r>
              <a:rPr lang="es-ES" sz="1800" dirty="0" err="1"/>
              <a:t>eraginkortasuna</a:t>
            </a:r>
            <a:r>
              <a:rPr lang="es-ES" sz="1800" dirty="0"/>
              <a:t> </a:t>
            </a:r>
            <a:r>
              <a:rPr lang="es-ES" sz="1800" dirty="0" err="1"/>
              <a:t>ebaluatzen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smtClean="0"/>
              <a:t>3BS*: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smtClean="0"/>
              <a:t>2 </a:t>
            </a:r>
            <a:r>
              <a:rPr lang="es-ES" sz="1800" dirty="0" err="1" smtClean="0"/>
              <a:t>Bsek</a:t>
            </a:r>
            <a:r>
              <a:rPr lang="es-ES" sz="1800" dirty="0" smtClean="0"/>
              <a:t> </a:t>
            </a:r>
            <a:r>
              <a:rPr lang="es-ES" sz="1800" dirty="0" err="1" smtClean="0"/>
              <a:t>ondorioztatzen</a:t>
            </a:r>
            <a:r>
              <a:rPr lang="es-ES" sz="1800" dirty="0" smtClean="0"/>
              <a:t> </a:t>
            </a:r>
            <a:r>
              <a:rPr lang="es-ES" sz="1800" dirty="0" err="1" smtClean="0"/>
              <a:t>dute</a:t>
            </a:r>
            <a:r>
              <a:rPr lang="es-ES" sz="1800" dirty="0" smtClean="0"/>
              <a:t> </a:t>
            </a:r>
            <a:r>
              <a:rPr lang="es-ES" sz="1800" dirty="0" err="1"/>
              <a:t>gabapentinoideak</a:t>
            </a:r>
            <a:r>
              <a:rPr lang="es-ES" sz="1800" dirty="0"/>
              <a:t> </a:t>
            </a:r>
            <a:r>
              <a:rPr lang="es-ES" sz="1800" dirty="0" err="1"/>
              <a:t>lunbalgia</a:t>
            </a:r>
            <a:r>
              <a:rPr lang="es-ES" sz="1800" dirty="0"/>
              <a:t> </a:t>
            </a:r>
            <a:r>
              <a:rPr lang="es-ES" sz="1800" dirty="0" err="1"/>
              <a:t>kronikoetan</a:t>
            </a:r>
            <a:r>
              <a:rPr lang="es-ES" sz="1800" dirty="0"/>
              <a:t> </a:t>
            </a:r>
            <a:r>
              <a:rPr lang="es-ES" sz="1800" dirty="0" err="1"/>
              <a:t>erabiltzeko</a:t>
            </a:r>
            <a:r>
              <a:rPr lang="es-ES" sz="1800" dirty="0"/>
              <a:t> </a:t>
            </a:r>
            <a:r>
              <a:rPr lang="es-ES" sz="1800" dirty="0" err="1"/>
              <a:t>ebidentzia</a:t>
            </a:r>
            <a:r>
              <a:rPr lang="es-ES" sz="1800" dirty="0"/>
              <a:t> </a:t>
            </a:r>
            <a:r>
              <a:rPr lang="es-ES" sz="1800" dirty="0" err="1"/>
              <a:t>mugatua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bestekoa</a:t>
            </a:r>
            <a:r>
              <a:rPr lang="es-ES" sz="1800" dirty="0"/>
              <a:t> </a:t>
            </a:r>
            <a:r>
              <a:rPr lang="es-ES" sz="1800" dirty="0" smtClean="0"/>
              <a:t>dela.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smtClean="0"/>
              <a:t>3. </a:t>
            </a:r>
            <a:r>
              <a:rPr lang="es-ES" sz="1800" dirty="0" err="1" smtClean="0"/>
              <a:t>BSak</a:t>
            </a:r>
            <a:r>
              <a:rPr lang="es-ES" sz="1800" dirty="0" smtClean="0"/>
              <a:t> </a:t>
            </a:r>
            <a:r>
              <a:rPr lang="es-ES" sz="1800" dirty="0" err="1"/>
              <a:t>kalitate</a:t>
            </a:r>
            <a:r>
              <a:rPr lang="es-ES" sz="1800" dirty="0"/>
              <a:t> </a:t>
            </a:r>
            <a:r>
              <a:rPr lang="es-ES" sz="1800" dirty="0" err="1"/>
              <a:t>moderatu-altuko</a:t>
            </a:r>
            <a:r>
              <a:rPr lang="es-ES" sz="1800" dirty="0"/>
              <a:t> </a:t>
            </a:r>
            <a:r>
              <a:rPr lang="es-ES" sz="1800" dirty="0" err="1"/>
              <a:t>ebidentzia</a:t>
            </a:r>
            <a:r>
              <a:rPr lang="es-ES" sz="1800" dirty="0"/>
              <a:t> </a:t>
            </a:r>
            <a:r>
              <a:rPr lang="es-ES" sz="1800" dirty="0" err="1"/>
              <a:t>dagoela</a:t>
            </a:r>
            <a:r>
              <a:rPr lang="es-ES" sz="1800" dirty="0"/>
              <a:t> dio </a:t>
            </a:r>
            <a:r>
              <a:rPr lang="es-ES" sz="1800" dirty="0" err="1"/>
              <a:t>konbultsioen</a:t>
            </a:r>
            <a:r>
              <a:rPr lang="es-ES" sz="1800" dirty="0"/>
              <a:t> </a:t>
            </a:r>
            <a:r>
              <a:rPr lang="es-ES" sz="1800" dirty="0" err="1"/>
              <a:t>kontrako</a:t>
            </a:r>
            <a:r>
              <a:rPr lang="es-ES" sz="1800" dirty="0"/>
              <a:t> </a:t>
            </a:r>
            <a:r>
              <a:rPr lang="es-ES" sz="1800" dirty="0" err="1"/>
              <a:t>sendagaiak</a:t>
            </a:r>
            <a:r>
              <a:rPr lang="es-ES" sz="1800" dirty="0"/>
              <a:t> </a:t>
            </a:r>
            <a:r>
              <a:rPr lang="es-ES" sz="1800" dirty="0" err="1"/>
              <a:t>erradikulopatia</a:t>
            </a:r>
            <a:r>
              <a:rPr lang="es-ES" sz="1800" dirty="0"/>
              <a:t> </a:t>
            </a:r>
            <a:r>
              <a:rPr lang="es-ES" sz="1800" dirty="0" err="1"/>
              <a:t>duen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duen</a:t>
            </a:r>
            <a:r>
              <a:rPr lang="es-ES" sz="1800" dirty="0"/>
              <a:t> </a:t>
            </a:r>
            <a:r>
              <a:rPr lang="es-ES" sz="1800" dirty="0" err="1"/>
              <a:t>lunbalgia</a:t>
            </a:r>
            <a:r>
              <a:rPr lang="es-ES" sz="1800" dirty="0"/>
              <a:t> </a:t>
            </a:r>
            <a:r>
              <a:rPr lang="es-ES" sz="1800" dirty="0" err="1"/>
              <a:t>tratatzeko</a:t>
            </a:r>
            <a:r>
              <a:rPr lang="es-ES" sz="1800" dirty="0"/>
              <a:t> </a:t>
            </a:r>
            <a:r>
              <a:rPr lang="es-ES" sz="1800" dirty="0" err="1"/>
              <a:t>eraginkorrak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direla</a:t>
            </a:r>
            <a:r>
              <a:rPr lang="es-ES" sz="1800" dirty="0"/>
              <a:t> </a:t>
            </a:r>
            <a:r>
              <a:rPr lang="es-ES" sz="1800" dirty="0" err="1" smtClean="0"/>
              <a:t>esateko</a:t>
            </a:r>
            <a:r>
              <a:rPr lang="es-ES" sz="1800" dirty="0" smtClean="0"/>
              <a:t>. </a:t>
            </a:r>
            <a:r>
              <a:rPr lang="es-ES" sz="1800" dirty="0" err="1" smtClean="0"/>
              <a:t>Ostera</a:t>
            </a:r>
            <a:r>
              <a:rPr lang="es-ES" sz="1800" dirty="0"/>
              <a:t>, </a:t>
            </a:r>
            <a:r>
              <a:rPr lang="es-ES" sz="1800" dirty="0" err="1"/>
              <a:t>ebidentzia</a:t>
            </a:r>
            <a:r>
              <a:rPr lang="es-ES" sz="1800" dirty="0"/>
              <a:t> </a:t>
            </a:r>
            <a:r>
              <a:rPr lang="es-ES" sz="1800" dirty="0" err="1"/>
              <a:t>nahikoa</a:t>
            </a:r>
            <a:r>
              <a:rPr lang="es-ES" sz="1800" dirty="0"/>
              <a:t> </a:t>
            </a:r>
            <a:r>
              <a:rPr lang="es-ES" sz="1800" dirty="0" err="1"/>
              <a:t>dago</a:t>
            </a:r>
            <a:r>
              <a:rPr lang="es-ES" sz="1800" dirty="0"/>
              <a:t> </a:t>
            </a:r>
            <a:r>
              <a:rPr lang="es-ES" sz="1800" dirty="0" err="1"/>
              <a:t>kontrako</a:t>
            </a:r>
            <a:r>
              <a:rPr lang="es-ES" sz="1800" dirty="0"/>
              <a:t> </a:t>
            </a:r>
            <a:r>
              <a:rPr lang="es-ES" sz="1800" dirty="0" err="1"/>
              <a:t>gertaerak</a:t>
            </a:r>
            <a:r>
              <a:rPr lang="es-ES" sz="1800" dirty="0"/>
              <a:t> </a:t>
            </a:r>
            <a:r>
              <a:rPr lang="es-ES" sz="1800" dirty="0" err="1"/>
              <a:t>izateko</a:t>
            </a:r>
            <a:r>
              <a:rPr lang="es-ES" sz="1800" dirty="0"/>
              <a:t> </a:t>
            </a:r>
            <a:r>
              <a:rPr lang="es-ES" sz="1800" dirty="0" err="1"/>
              <a:t>arrisku</a:t>
            </a:r>
            <a:r>
              <a:rPr lang="es-ES" sz="1800" dirty="0"/>
              <a:t> </a:t>
            </a:r>
            <a:r>
              <a:rPr lang="es-ES" sz="1800" dirty="0" err="1"/>
              <a:t>handiagoa</a:t>
            </a:r>
            <a:r>
              <a:rPr lang="es-ES" sz="1800" dirty="0"/>
              <a:t> </a:t>
            </a:r>
            <a:r>
              <a:rPr lang="es-ES" sz="1800" dirty="0" err="1"/>
              <a:t>dutela</a:t>
            </a:r>
            <a:r>
              <a:rPr lang="es-ES" sz="1800" dirty="0"/>
              <a:t> </a:t>
            </a:r>
            <a:r>
              <a:rPr lang="es-ES" sz="1800" dirty="0" err="1"/>
              <a:t>esateko</a:t>
            </a:r>
            <a:r>
              <a:rPr lang="es-ES" sz="1800" dirty="0"/>
              <a:t>, </a:t>
            </a:r>
            <a:r>
              <a:rPr lang="es-ES" sz="1800" dirty="0" err="1"/>
              <a:t>bereziki</a:t>
            </a:r>
            <a:r>
              <a:rPr lang="es-ES" sz="1800" dirty="0"/>
              <a:t> </a:t>
            </a:r>
            <a:r>
              <a:rPr lang="es-ES" sz="1800" dirty="0" err="1"/>
              <a:t>opioideekin</a:t>
            </a:r>
            <a:r>
              <a:rPr lang="es-ES" sz="1800" dirty="0"/>
              <a:t> </a:t>
            </a:r>
            <a:r>
              <a:rPr lang="es-ES" sz="1800" dirty="0" err="1" smtClean="0"/>
              <a:t>konbinatzerakoan</a:t>
            </a:r>
            <a:r>
              <a:rPr lang="es-ES" sz="1800" dirty="0" smtClean="0"/>
              <a:t>.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 smtClean="0"/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u-ES" sz="1800" b="1" dirty="0"/>
              <a:t>Orokorrean, onartu egiten da beheko gorputz-adarrei eragiten dien minak </a:t>
            </a:r>
            <a:r>
              <a:rPr lang="eu-ES" sz="1800" b="1" dirty="0" err="1"/>
              <a:t>MNa</a:t>
            </a:r>
            <a:r>
              <a:rPr lang="eu-ES" sz="1800" b="1" dirty="0"/>
              <a:t> dagoela adierazten duela. Hala ere, kasu gehienetan </a:t>
            </a:r>
            <a:r>
              <a:rPr lang="eu-ES" sz="1800" b="1" dirty="0" err="1"/>
              <a:t>inespezifikoa</a:t>
            </a:r>
            <a:r>
              <a:rPr lang="eu-ES" sz="1800" b="1" dirty="0"/>
              <a:t> izateaz gain, min </a:t>
            </a:r>
            <a:r>
              <a:rPr lang="eu-ES" sz="1800" b="1" dirty="0" err="1"/>
              <a:t>erradikularrarekin</a:t>
            </a:r>
            <a:r>
              <a:rPr lang="eu-ES" sz="1800" b="1" dirty="0"/>
              <a:t> bateraezina da</a:t>
            </a:r>
            <a:r>
              <a:rPr lang="eu-ES" sz="1800" dirty="0"/>
              <a:t>, eta zeinu sentsorialak dituen </a:t>
            </a:r>
            <a:r>
              <a:rPr lang="eu-ES" sz="1800" dirty="0" err="1"/>
              <a:t>erradikulopatia</a:t>
            </a:r>
            <a:r>
              <a:rPr lang="eu-ES" sz="1800" dirty="0"/>
              <a:t> mingarriak baino ez lituzke beteko </a:t>
            </a:r>
            <a:r>
              <a:rPr lang="eu-ES" sz="1800" dirty="0" err="1"/>
              <a:t>MNaren</a:t>
            </a:r>
            <a:r>
              <a:rPr lang="eu-ES" sz="1800" dirty="0"/>
              <a:t> behin-betiko </a:t>
            </a:r>
            <a:r>
              <a:rPr lang="eu-ES" sz="1800" dirty="0" smtClean="0"/>
              <a:t>diagnostikoa </a:t>
            </a:r>
            <a:r>
              <a:rPr lang="eu-ES" sz="1800" dirty="0" err="1" smtClean="0"/>
              <a:t>giteko</a:t>
            </a:r>
            <a:r>
              <a:rPr lang="eu-ES" sz="1800" dirty="0" smtClean="0"/>
              <a:t> </a:t>
            </a:r>
            <a:r>
              <a:rPr lang="eu-ES" sz="1800" dirty="0"/>
              <a:t>baldintzak.</a:t>
            </a:r>
            <a:endParaRPr lang="es-ES" sz="1800" dirty="0"/>
          </a:p>
          <a:p>
            <a:pPr marL="400050" lvl="1" indent="0">
              <a:buClr>
                <a:schemeClr val="tx2">
                  <a:lumMod val="50000"/>
                </a:schemeClr>
              </a:buClr>
              <a:buNone/>
            </a:pPr>
            <a:r>
              <a:rPr lang="es-ES" sz="1100" dirty="0"/>
              <a:t>*</a:t>
            </a:r>
            <a:r>
              <a:rPr lang="es-ES" sz="1100" dirty="0" err="1"/>
              <a:t>Shanthanna</a:t>
            </a:r>
            <a:r>
              <a:rPr lang="es-ES" sz="1100" dirty="0"/>
              <a:t> </a:t>
            </a:r>
            <a:r>
              <a:rPr lang="es-ES" sz="1100" dirty="0" smtClean="0"/>
              <a:t>H et </a:t>
            </a:r>
            <a:r>
              <a:rPr lang="es-ES" sz="1100" dirty="0"/>
              <a:t>al. </a:t>
            </a:r>
            <a:r>
              <a:rPr lang="es-ES" sz="1100" dirty="0" err="1"/>
              <a:t>PLoS</a:t>
            </a:r>
            <a:r>
              <a:rPr lang="es-ES" sz="1100" dirty="0"/>
              <a:t> </a:t>
            </a:r>
            <a:r>
              <a:rPr lang="es-ES" sz="1100" dirty="0" err="1"/>
              <a:t>Med</a:t>
            </a:r>
            <a:r>
              <a:rPr lang="es-ES" sz="1100" dirty="0"/>
              <a:t>. 2017;14: e1002369. </a:t>
            </a:r>
          </a:p>
          <a:p>
            <a:pPr marL="400050" lvl="1" indent="0">
              <a:buClr>
                <a:schemeClr val="tx2">
                  <a:lumMod val="50000"/>
                </a:schemeClr>
              </a:buClr>
              <a:buNone/>
            </a:pPr>
            <a:r>
              <a:rPr lang="es-ES" sz="1100" dirty="0" smtClean="0"/>
              <a:t> </a:t>
            </a:r>
            <a:r>
              <a:rPr lang="es-ES" sz="1100" dirty="0" err="1"/>
              <a:t>Chou</a:t>
            </a:r>
            <a:r>
              <a:rPr lang="es-ES" sz="1100" dirty="0"/>
              <a:t> </a:t>
            </a:r>
            <a:r>
              <a:rPr lang="es-ES" sz="1100" dirty="0" smtClean="0"/>
              <a:t>R  et </a:t>
            </a:r>
            <a:r>
              <a:rPr lang="es-ES" sz="1100" dirty="0"/>
              <a:t>al. </a:t>
            </a:r>
            <a:r>
              <a:rPr lang="es-ES" sz="1100" dirty="0" smtClean="0"/>
              <a:t>Ann </a:t>
            </a:r>
            <a:r>
              <a:rPr lang="es-ES" sz="1100" dirty="0" err="1"/>
              <a:t>Intern</a:t>
            </a:r>
            <a:r>
              <a:rPr lang="es-ES" sz="1100" dirty="0"/>
              <a:t> </a:t>
            </a:r>
            <a:r>
              <a:rPr lang="es-ES" sz="1100" dirty="0" err="1"/>
              <a:t>Med</a:t>
            </a:r>
            <a:r>
              <a:rPr lang="es-ES" sz="1100" dirty="0"/>
              <a:t>. 2017;166:480-492. doi:10.7326/M16-2458. </a:t>
            </a:r>
            <a:endParaRPr lang="es-ES" sz="1100" dirty="0" smtClean="0"/>
          </a:p>
          <a:p>
            <a:pPr marL="400050" lvl="1" indent="0">
              <a:buClr>
                <a:schemeClr val="tx2">
                  <a:lumMod val="50000"/>
                </a:schemeClr>
              </a:buClr>
              <a:buNone/>
            </a:pPr>
            <a:r>
              <a:rPr lang="es-ES" sz="1100" dirty="0" smtClean="0"/>
              <a:t> </a:t>
            </a:r>
            <a:r>
              <a:rPr lang="es-ES" sz="1100" dirty="0" err="1"/>
              <a:t>Enke</a:t>
            </a:r>
            <a:r>
              <a:rPr lang="es-ES" sz="1100" dirty="0"/>
              <a:t> </a:t>
            </a:r>
            <a:r>
              <a:rPr lang="es-ES" sz="1100" dirty="0" smtClean="0"/>
              <a:t>O  </a:t>
            </a:r>
            <a:r>
              <a:rPr lang="es-ES" sz="1100" dirty="0"/>
              <a:t>et al</a:t>
            </a:r>
            <a:r>
              <a:rPr lang="es-ES" sz="1100" dirty="0" smtClean="0"/>
              <a:t>. </a:t>
            </a:r>
            <a:r>
              <a:rPr lang="es-ES" sz="1100" dirty="0"/>
              <a:t>CMAJ. 2018;190:E786-93. </a:t>
            </a:r>
            <a:r>
              <a:rPr lang="es-ES" sz="1100" dirty="0" err="1"/>
              <a:t>doi</a:t>
            </a:r>
            <a:r>
              <a:rPr lang="es-ES" sz="1100" dirty="0"/>
              <a:t>: 10.1503/cmaj.171333. 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 smtClean="0"/>
          </a:p>
          <a:p>
            <a:endParaRPr lang="es-ES" sz="1800" dirty="0" smtClean="0"/>
          </a:p>
        </p:txBody>
      </p:sp>
    </p:spTree>
    <p:extLst>
      <p:ext uri="{BB962C8B-B14F-4D97-AF65-F5344CB8AC3E}">
        <p14:creationId xmlns:p14="http://schemas.microsoft.com/office/powerpoint/2010/main" val="267470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-171400"/>
            <a:ext cx="8507288" cy="1037580"/>
          </a:xfrm>
        </p:spPr>
        <p:txBody>
          <a:bodyPr/>
          <a:lstStyle/>
          <a:p>
            <a:r>
              <a:rPr lang="es-ES" sz="3200" dirty="0" smtClean="0"/>
              <a:t>OPIOIDEAK: ZER EGINKIZUN DUTE?</a:t>
            </a:r>
            <a:endParaRPr lang="es-ES" sz="3200" dirty="0">
              <a:solidFill>
                <a:schemeClr val="tx2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107504" y="764704"/>
            <a:ext cx="9036496" cy="5760640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1800" b="1" dirty="0" smtClean="0"/>
              <a:t>TRAMADOLA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600" dirty="0" smtClean="0"/>
              <a:t>Opioide </a:t>
            </a:r>
            <a:r>
              <a:rPr lang="es-ES" sz="1600" dirty="0" err="1" smtClean="0"/>
              <a:t>ahula</a:t>
            </a:r>
            <a:r>
              <a:rPr lang="es-ES" sz="1600" dirty="0"/>
              <a:t> </a:t>
            </a:r>
            <a:r>
              <a:rPr lang="es-ES" sz="1600" dirty="0" smtClean="0"/>
              <a:t>eta  </a:t>
            </a:r>
            <a:r>
              <a:rPr lang="es-ES" sz="1600" dirty="0" err="1"/>
              <a:t>serotononina</a:t>
            </a:r>
            <a:r>
              <a:rPr lang="es-ES" sz="1600" dirty="0"/>
              <a:t> eta noradrenalina </a:t>
            </a:r>
            <a:r>
              <a:rPr lang="es-ES" sz="1600" dirty="0" err="1"/>
              <a:t>berrartzea</a:t>
            </a:r>
            <a:r>
              <a:rPr lang="es-ES" sz="1600" dirty="0"/>
              <a:t> </a:t>
            </a:r>
            <a:r>
              <a:rPr lang="es-ES" sz="1600" dirty="0" err="1" smtClean="0"/>
              <a:t>inhibitzailea</a:t>
            </a:r>
            <a:r>
              <a:rPr lang="es-ES" sz="1600" dirty="0" smtClean="0"/>
              <a:t>.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600" dirty="0" err="1" smtClean="0"/>
              <a:t>NeuPSIGak</a:t>
            </a:r>
            <a:r>
              <a:rPr lang="es-ES" sz="1600" dirty="0"/>
              <a:t>: </a:t>
            </a:r>
            <a:r>
              <a:rPr lang="es-ES" sz="1600" dirty="0" err="1"/>
              <a:t>ebidentzia</a:t>
            </a:r>
            <a:r>
              <a:rPr lang="es-ES" sz="1600" dirty="0"/>
              <a:t> </a:t>
            </a:r>
            <a:r>
              <a:rPr lang="es-ES" sz="1600" dirty="0" err="1"/>
              <a:t>moderatua</a:t>
            </a:r>
            <a:r>
              <a:rPr lang="es-ES" sz="1600" dirty="0"/>
              <a:t> </a:t>
            </a:r>
            <a:r>
              <a:rPr lang="es-ES" sz="1600" dirty="0" err="1" smtClean="0"/>
              <a:t>MNan</a:t>
            </a:r>
            <a:r>
              <a:rPr lang="es-ES" sz="1600" dirty="0" smtClean="0"/>
              <a:t> </a:t>
            </a:r>
            <a:r>
              <a:rPr lang="es-ES" sz="1600" dirty="0" err="1" smtClean="0"/>
              <a:t>eraginkortasunaren</a:t>
            </a:r>
            <a:r>
              <a:rPr lang="es-ES" sz="1600" dirty="0" smtClean="0"/>
              <a:t> </a:t>
            </a:r>
            <a:r>
              <a:rPr lang="es-ES" sz="1600" dirty="0" err="1"/>
              <a:t>inguruan</a:t>
            </a:r>
            <a:r>
              <a:rPr lang="es-ES" sz="1600" dirty="0"/>
              <a:t>, </a:t>
            </a:r>
            <a:r>
              <a:rPr lang="es-ES" sz="1600" dirty="0" err="1"/>
              <a:t>baina</a:t>
            </a:r>
            <a:r>
              <a:rPr lang="es-ES" sz="1600" dirty="0"/>
              <a:t> </a:t>
            </a:r>
            <a:r>
              <a:rPr lang="es-ES" sz="1600" dirty="0" err="1"/>
              <a:t>bere</a:t>
            </a:r>
            <a:r>
              <a:rPr lang="es-ES" sz="1600" dirty="0"/>
              <a:t> </a:t>
            </a:r>
            <a:r>
              <a:rPr lang="es-ES" sz="1600" dirty="0" err="1"/>
              <a:t>onargarritasun</a:t>
            </a:r>
            <a:r>
              <a:rPr lang="es-ES" sz="1600" dirty="0"/>
              <a:t>- eta </a:t>
            </a:r>
            <a:r>
              <a:rPr lang="es-ES" sz="1600" dirty="0" err="1"/>
              <a:t>segurtasun-maila</a:t>
            </a:r>
            <a:r>
              <a:rPr lang="es-ES" sz="1600" dirty="0"/>
              <a:t> </a:t>
            </a:r>
            <a:r>
              <a:rPr lang="es-ES" sz="1600" dirty="0" err="1"/>
              <a:t>baxuagoak</a:t>
            </a:r>
            <a:r>
              <a:rPr lang="es-ES" sz="1600" dirty="0"/>
              <a:t> </a:t>
            </a:r>
            <a:r>
              <a:rPr lang="es-ES" sz="1600" dirty="0" err="1"/>
              <a:t>dira</a:t>
            </a:r>
            <a:r>
              <a:rPr lang="es-ES" sz="1600" dirty="0"/>
              <a:t>. </a:t>
            </a:r>
            <a:r>
              <a:rPr lang="es-ES" sz="1600" b="1" dirty="0" smtClean="0"/>
              <a:t>2. </a:t>
            </a:r>
            <a:r>
              <a:rPr lang="es-ES" sz="1600" b="1" dirty="0" err="1"/>
              <a:t>aukerako</a:t>
            </a:r>
            <a:r>
              <a:rPr lang="es-ES" sz="1600" b="1" dirty="0"/>
              <a:t> </a:t>
            </a:r>
            <a:r>
              <a:rPr lang="es-ES" sz="1600" dirty="0" err="1"/>
              <a:t>tratamendu</a:t>
            </a:r>
            <a:r>
              <a:rPr lang="es-ES" sz="1600" dirty="0"/>
              <a:t> </a:t>
            </a:r>
            <a:r>
              <a:rPr lang="es-ES" sz="1600" dirty="0" err="1"/>
              <a:t>gisa</a:t>
            </a:r>
            <a:r>
              <a:rPr lang="es-ES" sz="1600" dirty="0"/>
              <a:t> </a:t>
            </a:r>
            <a:r>
              <a:rPr lang="es-ES" sz="1600" dirty="0" err="1"/>
              <a:t>erabiltzeko</a:t>
            </a:r>
            <a:r>
              <a:rPr lang="es-ES" sz="1600" dirty="0"/>
              <a:t> </a:t>
            </a:r>
            <a:r>
              <a:rPr lang="es-ES" sz="1600" dirty="0" err="1" smtClean="0"/>
              <a:t>gomendio</a:t>
            </a:r>
            <a:r>
              <a:rPr lang="es-ES" sz="1600" dirty="0" smtClean="0"/>
              <a:t> </a:t>
            </a:r>
            <a:r>
              <a:rPr lang="es-ES" sz="1600" dirty="0" err="1" smtClean="0"/>
              <a:t>ahula</a:t>
            </a:r>
            <a:r>
              <a:rPr lang="es-ES" sz="1600" dirty="0" smtClean="0"/>
              <a:t>. 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600" dirty="0" smtClean="0"/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1800" b="1" dirty="0" smtClean="0"/>
              <a:t>OPIOIDE NAGUSIAK </a:t>
            </a:r>
            <a:r>
              <a:rPr lang="es-ES" sz="1600" b="1" dirty="0" smtClean="0"/>
              <a:t>(morfina eta </a:t>
            </a:r>
            <a:r>
              <a:rPr lang="es-ES" sz="1600" b="1" dirty="0" err="1" smtClean="0"/>
              <a:t>oxikodona</a:t>
            </a:r>
            <a:r>
              <a:rPr lang="es-ES" sz="1600" b="1" dirty="0" smtClean="0"/>
              <a:t>)</a:t>
            </a:r>
            <a:endParaRPr lang="es-ES" sz="1600" b="1" dirty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600" dirty="0" err="1" smtClean="0"/>
              <a:t>NeuPSIGak</a:t>
            </a:r>
            <a:r>
              <a:rPr lang="es-ES" sz="1600" dirty="0" smtClean="0"/>
              <a:t> (</a:t>
            </a:r>
            <a:r>
              <a:rPr lang="es-ES" sz="1600" dirty="0" err="1" smtClean="0"/>
              <a:t>gomendio</a:t>
            </a:r>
            <a:r>
              <a:rPr lang="es-ES" sz="1600" dirty="0" smtClean="0"/>
              <a:t> </a:t>
            </a:r>
            <a:r>
              <a:rPr lang="es-ES" sz="1600" dirty="0" err="1" smtClean="0"/>
              <a:t>ahula</a:t>
            </a:r>
            <a:r>
              <a:rPr lang="es-ES" sz="1600" dirty="0" smtClean="0"/>
              <a:t>):  </a:t>
            </a:r>
            <a:r>
              <a:rPr lang="es-ES" sz="1600" b="1" dirty="0" smtClean="0"/>
              <a:t>3. </a:t>
            </a:r>
            <a:r>
              <a:rPr lang="es-ES" sz="1600" b="1" dirty="0" err="1"/>
              <a:t>mailako</a:t>
            </a:r>
            <a:r>
              <a:rPr lang="es-ES" sz="1600" b="1" dirty="0"/>
              <a:t> </a:t>
            </a:r>
            <a:r>
              <a:rPr lang="es-ES" sz="1600" dirty="0" err="1" smtClean="0"/>
              <a:t>tratamendua</a:t>
            </a:r>
            <a:r>
              <a:rPr lang="es-ES" sz="1600" dirty="0" smtClean="0"/>
              <a:t>, </a:t>
            </a:r>
            <a:r>
              <a:rPr lang="es-ES" sz="1600" dirty="0" err="1"/>
              <a:t>bereziki</a:t>
            </a:r>
            <a:r>
              <a:rPr lang="es-ES" sz="1600" dirty="0"/>
              <a:t> </a:t>
            </a:r>
            <a:r>
              <a:rPr lang="es-ES" sz="1600" b="1" dirty="0" err="1"/>
              <a:t>segurtasunari</a:t>
            </a:r>
            <a:r>
              <a:rPr lang="es-ES" sz="1600" b="1" dirty="0"/>
              <a:t> </a:t>
            </a:r>
            <a:r>
              <a:rPr lang="es-ES" sz="1600" b="1" dirty="0" err="1"/>
              <a:t>lotutako</a:t>
            </a:r>
            <a:r>
              <a:rPr lang="es-ES" sz="1600" b="1" dirty="0"/>
              <a:t> </a:t>
            </a:r>
            <a:r>
              <a:rPr lang="es-ES" sz="1600" b="1" dirty="0" err="1"/>
              <a:t>arazoengatik</a:t>
            </a:r>
            <a:r>
              <a:rPr lang="es-ES" sz="1600" b="1" dirty="0"/>
              <a:t>.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600" dirty="0"/>
              <a:t>NICE </a:t>
            </a:r>
            <a:r>
              <a:rPr lang="es-ES" sz="1600" dirty="0" err="1" smtClean="0"/>
              <a:t>gidak</a:t>
            </a:r>
            <a:r>
              <a:rPr lang="es-ES" sz="1600" dirty="0" smtClean="0"/>
              <a:t>: morfina </a:t>
            </a:r>
            <a:r>
              <a:rPr lang="es-ES" sz="1600" dirty="0" err="1"/>
              <a:t>eremu</a:t>
            </a:r>
            <a:r>
              <a:rPr lang="es-ES" sz="1600" dirty="0"/>
              <a:t> </a:t>
            </a:r>
            <a:r>
              <a:rPr lang="es-ES" sz="1600" dirty="0" err="1"/>
              <a:t>espezializatutik</a:t>
            </a:r>
            <a:r>
              <a:rPr lang="es-ES" sz="1600" dirty="0"/>
              <a:t> </a:t>
            </a:r>
            <a:r>
              <a:rPr lang="es-ES" sz="1600" dirty="0" err="1"/>
              <a:t>kanpo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 smtClean="0"/>
              <a:t>erabili</a:t>
            </a:r>
            <a:endParaRPr lang="es-ES" sz="1600" dirty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600" dirty="0" err="1" smtClean="0"/>
              <a:t>Orokorrean</a:t>
            </a:r>
            <a:r>
              <a:rPr lang="es-ES" sz="1600" dirty="0" smtClean="0"/>
              <a:t>, </a:t>
            </a:r>
            <a:r>
              <a:rPr lang="es-ES" sz="1600" b="1" dirty="0" err="1" smtClean="0"/>
              <a:t>beste</a:t>
            </a:r>
            <a:r>
              <a:rPr lang="es-ES" sz="1600" b="1" dirty="0" smtClean="0"/>
              <a:t> </a:t>
            </a:r>
            <a:r>
              <a:rPr lang="es-ES" sz="1600" b="1" dirty="0" err="1"/>
              <a:t>tratamendu</a:t>
            </a:r>
            <a:r>
              <a:rPr lang="es-ES" sz="1600" b="1" dirty="0"/>
              <a:t> </a:t>
            </a:r>
            <a:r>
              <a:rPr lang="es-ES" sz="1600" b="1" dirty="0" err="1"/>
              <a:t>analgesiko</a:t>
            </a:r>
            <a:r>
              <a:rPr lang="es-ES" sz="1600" b="1" dirty="0"/>
              <a:t> </a:t>
            </a:r>
            <a:r>
              <a:rPr lang="es-ES" sz="1600" b="1" dirty="0" err="1"/>
              <a:t>batzuei</a:t>
            </a:r>
            <a:r>
              <a:rPr lang="es-ES" sz="1600" b="1" dirty="0"/>
              <a:t> </a:t>
            </a:r>
            <a:r>
              <a:rPr lang="es-ES" sz="1600" b="1" dirty="0" err="1"/>
              <a:t>erantzuten</a:t>
            </a:r>
            <a:r>
              <a:rPr lang="es-ES" sz="1600" b="1" dirty="0"/>
              <a:t> </a:t>
            </a:r>
            <a:r>
              <a:rPr lang="es-ES" sz="1600" b="1" dirty="0" err="1"/>
              <a:t>ez</a:t>
            </a:r>
            <a:r>
              <a:rPr lang="es-ES" sz="1600" b="1" dirty="0"/>
              <a:t> dieten </a:t>
            </a:r>
            <a:r>
              <a:rPr lang="es-ES" sz="1600" b="1" dirty="0" err="1"/>
              <a:t>kasuetan</a:t>
            </a:r>
            <a:r>
              <a:rPr lang="es-ES" sz="1600" b="1" dirty="0"/>
              <a:t> </a:t>
            </a:r>
            <a:r>
              <a:rPr lang="es-ES" sz="1600" b="1" dirty="0" err="1" smtClean="0"/>
              <a:t>erabili</a:t>
            </a:r>
            <a:r>
              <a:rPr lang="es-ES" sz="1600" b="1" dirty="0" smtClean="0"/>
              <a:t>  </a:t>
            </a:r>
            <a:r>
              <a:rPr lang="es-ES" sz="1600" b="1" dirty="0" err="1" smtClean="0"/>
              <a:t>betiere</a:t>
            </a:r>
            <a:r>
              <a:rPr lang="es-ES" sz="1600" b="1" dirty="0" smtClean="0"/>
              <a:t> </a:t>
            </a:r>
            <a:r>
              <a:rPr lang="es-ES" sz="1600" b="1" dirty="0" err="1"/>
              <a:t>gomendio</a:t>
            </a:r>
            <a:r>
              <a:rPr lang="es-ES" sz="1600" b="1" dirty="0"/>
              <a:t> </a:t>
            </a:r>
            <a:r>
              <a:rPr lang="es-ES" sz="1600" b="1" dirty="0" err="1"/>
              <a:t>jakin</a:t>
            </a:r>
            <a:r>
              <a:rPr lang="es-ES" sz="1600" b="1" dirty="0"/>
              <a:t> </a:t>
            </a:r>
            <a:r>
              <a:rPr lang="es-ES" sz="1600" b="1" dirty="0" err="1"/>
              <a:t>batzuei</a:t>
            </a:r>
            <a:r>
              <a:rPr lang="es-ES" sz="1600" b="1" dirty="0"/>
              <a:t> </a:t>
            </a:r>
            <a:r>
              <a:rPr lang="es-ES" sz="1600" b="1" dirty="0" err="1" smtClean="0"/>
              <a:t>jarraikiz</a:t>
            </a:r>
            <a:r>
              <a:rPr lang="es-ES" sz="1600" b="1" dirty="0" smtClean="0"/>
              <a:t>:   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600" dirty="0" err="1" smtClean="0"/>
              <a:t>Abusu-arriskua</a:t>
            </a:r>
            <a:r>
              <a:rPr lang="es-ES" sz="1600" dirty="0" smtClean="0"/>
              <a:t> </a:t>
            </a:r>
            <a:r>
              <a:rPr lang="es-ES" sz="1600" dirty="0" err="1"/>
              <a:t>tratamendua</a:t>
            </a:r>
            <a:r>
              <a:rPr lang="es-ES" sz="1600" dirty="0"/>
              <a:t> </a:t>
            </a:r>
            <a:r>
              <a:rPr lang="es-ES" sz="1600" dirty="0" err="1"/>
              <a:t>hasi</a:t>
            </a:r>
            <a:r>
              <a:rPr lang="es-ES" sz="1600" dirty="0"/>
              <a:t> </a:t>
            </a:r>
            <a:r>
              <a:rPr lang="es-ES" sz="1600" dirty="0" err="1"/>
              <a:t>aurretik</a:t>
            </a:r>
            <a:r>
              <a:rPr lang="es-ES" sz="1600" dirty="0"/>
              <a:t> </a:t>
            </a:r>
            <a:r>
              <a:rPr lang="es-ES" sz="1600" dirty="0" err="1" smtClean="0"/>
              <a:t>ebaluatzea</a:t>
            </a:r>
            <a:r>
              <a:rPr lang="es-ES" sz="1600" dirty="0"/>
              <a:t> </a:t>
            </a:r>
            <a:r>
              <a:rPr lang="es-ES" sz="1600" dirty="0" smtClean="0"/>
              <a:t> 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600" dirty="0" smtClean="0"/>
              <a:t>«</a:t>
            </a:r>
            <a:r>
              <a:rPr lang="es-ES" sz="1600" dirty="0"/>
              <a:t>proba </a:t>
            </a:r>
            <a:r>
              <a:rPr lang="es-ES" sz="1600" dirty="0" err="1"/>
              <a:t>terapeutiko</a:t>
            </a:r>
            <a:r>
              <a:rPr lang="es-ES" sz="1600" dirty="0"/>
              <a:t>» </a:t>
            </a:r>
            <a:r>
              <a:rPr lang="es-ES" sz="1600" dirty="0" smtClean="0"/>
              <a:t>(</a:t>
            </a:r>
            <a:r>
              <a:rPr lang="es-ES" sz="1600" dirty="0"/>
              <a:t>4 aste-3 </a:t>
            </a:r>
            <a:r>
              <a:rPr lang="es-ES" sz="1600" dirty="0" err="1"/>
              <a:t>hilabete</a:t>
            </a:r>
            <a:r>
              <a:rPr lang="es-ES" sz="1600" dirty="0"/>
              <a:t>) eta </a:t>
            </a:r>
            <a:r>
              <a:rPr lang="es-ES" sz="1600" dirty="0" err="1"/>
              <a:t>aurrera</a:t>
            </a:r>
            <a:r>
              <a:rPr lang="es-ES" sz="1600" dirty="0"/>
              <a:t> </a:t>
            </a:r>
            <a:r>
              <a:rPr lang="es-ES" sz="1600" dirty="0" err="1"/>
              <a:t>jarraitzea</a:t>
            </a:r>
            <a:r>
              <a:rPr lang="es-ES" sz="1600" dirty="0"/>
              <a:t> </a:t>
            </a:r>
            <a:r>
              <a:rPr lang="es-ES" sz="1600" dirty="0" err="1"/>
              <a:t>soilik</a:t>
            </a:r>
            <a:r>
              <a:rPr lang="es-ES" sz="1600" dirty="0"/>
              <a:t> minaren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funtzionaltasunaren</a:t>
            </a:r>
            <a:r>
              <a:rPr lang="es-ES" sz="1600" dirty="0"/>
              <a:t> </a:t>
            </a:r>
            <a:r>
              <a:rPr lang="es-ES" sz="1600" dirty="0" err="1"/>
              <a:t>hobekuntza</a:t>
            </a:r>
            <a:r>
              <a:rPr lang="es-ES" sz="1600" dirty="0"/>
              <a:t> </a:t>
            </a:r>
            <a:r>
              <a:rPr lang="es-ES" sz="1600" dirty="0" err="1"/>
              <a:t>dokumentatu</a:t>
            </a:r>
            <a:r>
              <a:rPr lang="es-ES" sz="1600" dirty="0"/>
              <a:t> </a:t>
            </a:r>
            <a:r>
              <a:rPr lang="es-ES" sz="1600" dirty="0" err="1"/>
              <a:t>baldin</a:t>
            </a:r>
            <a:r>
              <a:rPr lang="es-ES" sz="1600" dirty="0"/>
              <a:t> </a:t>
            </a:r>
            <a:r>
              <a:rPr lang="es-ES" sz="1600" dirty="0" err="1"/>
              <a:t>badaiteke</a:t>
            </a:r>
            <a:r>
              <a:rPr lang="es-ES" sz="1600" dirty="0"/>
              <a:t>.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600" dirty="0" err="1" smtClean="0"/>
              <a:t>Dosia</a:t>
            </a:r>
            <a:r>
              <a:rPr lang="es-ES" sz="1600" dirty="0" smtClean="0"/>
              <a:t> </a:t>
            </a:r>
            <a:r>
              <a:rPr lang="es-ES" sz="1600" dirty="0" err="1"/>
              <a:t>minimo</a:t>
            </a:r>
            <a:r>
              <a:rPr lang="es-ES" sz="1600" dirty="0"/>
              <a:t> </a:t>
            </a:r>
            <a:r>
              <a:rPr lang="es-ES" sz="1600" dirty="0" err="1" smtClean="0"/>
              <a:t>eraginkorra</a:t>
            </a:r>
            <a:r>
              <a:rPr lang="es-ES" sz="1600" dirty="0" smtClean="0"/>
              <a:t> </a:t>
            </a:r>
            <a:r>
              <a:rPr lang="es-ES" sz="1600" dirty="0" err="1" smtClean="0"/>
              <a:t>erabiltzea</a:t>
            </a:r>
            <a:r>
              <a:rPr lang="es-ES" sz="1600" dirty="0" smtClean="0"/>
              <a:t>, morfina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baliokidearen</a:t>
            </a:r>
            <a:r>
              <a:rPr lang="es-ES" sz="1600" dirty="0"/>
              <a:t> 90 mg </a:t>
            </a:r>
            <a:r>
              <a:rPr lang="es-ES" sz="1600" dirty="0" err="1"/>
              <a:t>baino</a:t>
            </a:r>
            <a:r>
              <a:rPr lang="es-ES" sz="1600" dirty="0"/>
              <a:t> </a:t>
            </a:r>
            <a:r>
              <a:rPr lang="es-ES" sz="1600" dirty="0" err="1"/>
              <a:t>gehiago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ematen</a:t>
            </a:r>
            <a:r>
              <a:rPr lang="es-ES" sz="1600" dirty="0"/>
              <a:t> </a:t>
            </a:r>
            <a:r>
              <a:rPr lang="es-ES" sz="1600" dirty="0" err="1"/>
              <a:t>saiatzea</a:t>
            </a:r>
            <a:r>
              <a:rPr lang="es-ES" sz="1600" dirty="0"/>
              <a:t>. 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600" dirty="0" err="1" smtClean="0"/>
              <a:t>Jarraipen-bisitetan</a:t>
            </a:r>
            <a:r>
              <a:rPr lang="es-ES" sz="1600" dirty="0" smtClean="0"/>
              <a:t> </a:t>
            </a:r>
            <a:r>
              <a:rPr lang="es-ES" sz="1600" dirty="0" err="1" smtClean="0"/>
              <a:t>ebaluatzea</a:t>
            </a:r>
            <a:r>
              <a:rPr lang="es-ES" sz="1600" dirty="0" smtClean="0"/>
              <a:t> </a:t>
            </a:r>
            <a:r>
              <a:rPr lang="es-ES" sz="1600" dirty="0"/>
              <a:t>eta </a:t>
            </a:r>
            <a:r>
              <a:rPr lang="es-ES" sz="1600" dirty="0" err="1" smtClean="0"/>
              <a:t>behera</a:t>
            </a:r>
            <a:r>
              <a:rPr lang="es-ES" sz="1600" dirty="0" smtClean="0"/>
              <a:t> </a:t>
            </a:r>
            <a:r>
              <a:rPr lang="es-ES" sz="1600" dirty="0" err="1"/>
              <a:t>uztea</a:t>
            </a:r>
            <a:r>
              <a:rPr lang="es-ES" sz="1600" dirty="0"/>
              <a:t> </a:t>
            </a:r>
            <a:r>
              <a:rPr lang="es-ES" sz="1600" dirty="0" err="1"/>
              <a:t>onura</a:t>
            </a:r>
            <a:r>
              <a:rPr lang="es-ES" sz="1600" dirty="0"/>
              <a:t>/</a:t>
            </a:r>
            <a:r>
              <a:rPr lang="es-ES" sz="1600" dirty="0" err="1"/>
              <a:t>arriskuaren</a:t>
            </a:r>
            <a:r>
              <a:rPr lang="es-ES" sz="1600" dirty="0"/>
              <a:t> </a:t>
            </a:r>
            <a:r>
              <a:rPr lang="es-ES" sz="1600" dirty="0" err="1"/>
              <a:t>balantzea</a:t>
            </a:r>
            <a:r>
              <a:rPr lang="es-ES" sz="1600" dirty="0"/>
              <a:t> </a:t>
            </a:r>
            <a:r>
              <a:rPr lang="es-ES" sz="1600" dirty="0" err="1"/>
              <a:t>kontrakoa</a:t>
            </a:r>
            <a:r>
              <a:rPr lang="es-ES" sz="1600" dirty="0"/>
              <a:t> </a:t>
            </a:r>
            <a:r>
              <a:rPr lang="es-ES" sz="1600" dirty="0" err="1"/>
              <a:t>denean</a:t>
            </a:r>
            <a:r>
              <a:rPr lang="es-ES" sz="1600" dirty="0"/>
              <a:t>. </a:t>
            </a:r>
            <a:endParaRPr lang="es-ES" sz="1600" dirty="0" smtClean="0"/>
          </a:p>
          <a:p>
            <a:pPr lvl="1">
              <a:buClr>
                <a:schemeClr val="tx2">
                  <a:lumMod val="50000"/>
                </a:schemeClr>
              </a:buClr>
            </a:pPr>
            <a:endParaRPr lang="es-ES" sz="1600" dirty="0" smtClean="0"/>
          </a:p>
          <a:p>
            <a:pPr marL="5715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1800" b="1" dirty="0" err="1" smtClean="0"/>
              <a:t>Opioideak</a:t>
            </a:r>
            <a:r>
              <a:rPr lang="es-ES" sz="1800" b="1" dirty="0" smtClean="0"/>
              <a:t>:  </a:t>
            </a:r>
            <a:r>
              <a:rPr lang="es-ES" sz="1800" b="1" dirty="0" err="1" smtClean="0"/>
              <a:t>onurak</a:t>
            </a:r>
            <a:r>
              <a:rPr lang="es-ES" sz="1800" b="1" dirty="0" smtClean="0"/>
              <a:t> </a:t>
            </a:r>
            <a:r>
              <a:rPr lang="es-ES" sz="1800" b="1" dirty="0" err="1"/>
              <a:t>epe</a:t>
            </a:r>
            <a:r>
              <a:rPr lang="es-ES" sz="1800" b="1" dirty="0"/>
              <a:t> </a:t>
            </a:r>
            <a:r>
              <a:rPr lang="es-ES" sz="1800" b="1" dirty="0" err="1"/>
              <a:t>luzera</a:t>
            </a:r>
            <a:r>
              <a:rPr lang="es-ES" sz="1800" b="1" dirty="0"/>
              <a:t> </a:t>
            </a:r>
            <a:r>
              <a:rPr lang="es-ES" sz="1800" b="1" dirty="0" err="1"/>
              <a:t>mantentzen</a:t>
            </a:r>
            <a:r>
              <a:rPr lang="es-ES" sz="1800" b="1" dirty="0"/>
              <a:t> </a:t>
            </a:r>
            <a:r>
              <a:rPr lang="es-ES" sz="1800" b="1" dirty="0" err="1"/>
              <a:t>direlako</a:t>
            </a:r>
            <a:r>
              <a:rPr lang="es-ES" sz="1800" b="1" dirty="0"/>
              <a:t> </a:t>
            </a:r>
            <a:r>
              <a:rPr lang="es-ES" sz="1800" b="1" dirty="0" err="1"/>
              <a:t>ebidentzia</a:t>
            </a:r>
            <a:r>
              <a:rPr lang="es-ES" sz="1800" b="1" dirty="0"/>
              <a:t> </a:t>
            </a:r>
            <a:r>
              <a:rPr lang="es-ES" sz="1800" b="1" dirty="0" err="1" smtClean="0"/>
              <a:t>nahikorik</a:t>
            </a:r>
            <a:r>
              <a:rPr lang="es-ES" sz="1800" b="1" dirty="0" smtClean="0"/>
              <a:t> </a:t>
            </a:r>
            <a:r>
              <a:rPr lang="es-ES" sz="1800" b="1" dirty="0" err="1" smtClean="0"/>
              <a:t>ez</a:t>
            </a:r>
            <a:r>
              <a:rPr lang="es-ES" sz="1800" b="1" dirty="0" smtClean="0"/>
              <a:t>; </a:t>
            </a:r>
            <a:r>
              <a:rPr lang="es-ES" sz="1800" b="1" dirty="0" err="1" smtClean="0"/>
              <a:t>gero</a:t>
            </a:r>
            <a:r>
              <a:rPr lang="es-ES" sz="1800" b="1" dirty="0" smtClean="0"/>
              <a:t> </a:t>
            </a:r>
            <a:r>
              <a:rPr lang="es-ES" sz="1800" b="1" dirty="0"/>
              <a:t>eta </a:t>
            </a:r>
            <a:r>
              <a:rPr lang="es-ES" sz="1800" b="1" dirty="0" err="1"/>
              <a:t>ebidentzia</a:t>
            </a:r>
            <a:r>
              <a:rPr lang="es-ES" sz="1800" b="1" dirty="0"/>
              <a:t> </a:t>
            </a:r>
            <a:r>
              <a:rPr lang="es-ES" sz="1800" b="1" dirty="0" err="1"/>
              <a:t>gehiago</a:t>
            </a:r>
            <a:r>
              <a:rPr lang="es-ES" sz="1800" b="1" dirty="0"/>
              <a:t> </a:t>
            </a:r>
            <a:r>
              <a:rPr lang="es-ES" sz="1800" b="1" dirty="0" err="1" smtClean="0"/>
              <a:t>denbora</a:t>
            </a:r>
            <a:r>
              <a:rPr lang="es-ES" sz="1800" b="1" dirty="0" smtClean="0"/>
              <a:t> </a:t>
            </a:r>
            <a:r>
              <a:rPr lang="es-ES" sz="1800" b="1" dirty="0" err="1"/>
              <a:t>luzez</a:t>
            </a:r>
            <a:r>
              <a:rPr lang="es-ES" sz="1800" b="1" dirty="0"/>
              <a:t> </a:t>
            </a:r>
            <a:r>
              <a:rPr lang="es-ES" sz="1800" b="1" dirty="0" err="1"/>
              <a:t>erabiltzeari</a:t>
            </a:r>
            <a:r>
              <a:rPr lang="es-ES" sz="1800" b="1" dirty="0"/>
              <a:t> </a:t>
            </a:r>
            <a:r>
              <a:rPr lang="es-ES" sz="1800" b="1" dirty="0" err="1"/>
              <a:t>lotutako</a:t>
            </a:r>
            <a:r>
              <a:rPr lang="es-ES" sz="1800" b="1" dirty="0"/>
              <a:t> </a:t>
            </a:r>
            <a:r>
              <a:rPr lang="es-ES" sz="1800" b="1" dirty="0" err="1"/>
              <a:t>arriskuei</a:t>
            </a:r>
            <a:r>
              <a:rPr lang="es-ES" sz="1800" b="1" dirty="0"/>
              <a:t> </a:t>
            </a:r>
            <a:r>
              <a:rPr lang="es-ES" sz="1800" b="1" dirty="0" err="1"/>
              <a:t>buruz</a:t>
            </a:r>
            <a:r>
              <a:rPr lang="es-ES" sz="1800" b="1" dirty="0"/>
              <a:t>, </a:t>
            </a:r>
            <a:r>
              <a:rPr lang="es-ES" sz="1800" b="1" dirty="0" err="1"/>
              <a:t>bereziki</a:t>
            </a:r>
            <a:r>
              <a:rPr lang="es-ES" sz="1800" b="1" dirty="0"/>
              <a:t> </a:t>
            </a:r>
            <a:r>
              <a:rPr lang="es-ES" sz="1800" b="1" dirty="0" err="1"/>
              <a:t>abusuari</a:t>
            </a:r>
            <a:r>
              <a:rPr lang="es-ES" sz="1800" b="1" dirty="0"/>
              <a:t>, </a:t>
            </a:r>
            <a:r>
              <a:rPr lang="es-ES" sz="1800" b="1" dirty="0" err="1"/>
              <a:t>menpekotasunari</a:t>
            </a:r>
            <a:r>
              <a:rPr lang="es-ES" sz="1800" b="1" dirty="0"/>
              <a:t> eta </a:t>
            </a:r>
            <a:r>
              <a:rPr lang="es-ES" sz="1800" b="1" dirty="0" err="1"/>
              <a:t>gaindosiari</a:t>
            </a:r>
            <a:r>
              <a:rPr lang="es-ES" sz="1800" b="1" dirty="0"/>
              <a:t> </a:t>
            </a:r>
            <a:r>
              <a:rPr lang="es-ES" sz="1800" b="1" dirty="0" err="1"/>
              <a:t>buruz</a:t>
            </a:r>
            <a:r>
              <a:rPr lang="es-ES" sz="18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7470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-31452"/>
            <a:ext cx="8229600" cy="1143000"/>
          </a:xfrm>
        </p:spPr>
        <p:txBody>
          <a:bodyPr/>
          <a:lstStyle/>
          <a:p>
            <a:r>
              <a:rPr lang="es-ES" dirty="0" smtClean="0"/>
              <a:t>LIDOKAINA PARTXEAK (I)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980728"/>
            <a:ext cx="8568952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>
                <a:latin typeface="+mj-lt"/>
              </a:rPr>
              <a:t>B</a:t>
            </a:r>
            <a:r>
              <a:rPr lang="es-ES" sz="1800" dirty="0" err="1" smtClean="0">
                <a:latin typeface="+mj-lt"/>
              </a:rPr>
              <a:t>aimendutako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erabilera</a:t>
            </a:r>
            <a:r>
              <a:rPr lang="es-ES" sz="1800" dirty="0" smtClean="0">
                <a:latin typeface="+mj-lt"/>
              </a:rPr>
              <a:t> : </a:t>
            </a:r>
            <a:r>
              <a:rPr lang="es-ES" sz="1800" b="1" dirty="0" smtClean="0">
                <a:latin typeface="+mj-lt"/>
              </a:rPr>
              <a:t>herpes </a:t>
            </a:r>
            <a:r>
              <a:rPr lang="es-ES" sz="1800" b="1" dirty="0" err="1">
                <a:latin typeface="+mj-lt"/>
              </a:rPr>
              <a:t>osteko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neuralgiak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eragindako</a:t>
            </a:r>
            <a:r>
              <a:rPr lang="es-ES" sz="1800" b="1" dirty="0">
                <a:latin typeface="+mj-lt"/>
              </a:rPr>
              <a:t> minaren </a:t>
            </a:r>
            <a:r>
              <a:rPr lang="es-ES" sz="1800" b="1" dirty="0" err="1" smtClean="0">
                <a:latin typeface="+mj-lt"/>
              </a:rPr>
              <a:t>arintzea</a:t>
            </a:r>
            <a:r>
              <a:rPr lang="es-ES" sz="1800" b="1" dirty="0" smtClean="0">
                <a:latin typeface="+mj-lt"/>
              </a:rPr>
              <a:t>. 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 smtClean="0">
              <a:latin typeface="+mj-lt"/>
            </a:endParaRPr>
          </a:p>
          <a:p>
            <a:r>
              <a:rPr lang="eu-ES" sz="1800" dirty="0" smtClean="0"/>
              <a:t>Beste </a:t>
            </a:r>
            <a:r>
              <a:rPr lang="eu-ES" sz="1800" dirty="0"/>
              <a:t>min mota asko tratatzeko </a:t>
            </a:r>
            <a:r>
              <a:rPr lang="eu-ES" sz="1800" dirty="0" smtClean="0"/>
              <a:t>erabili da </a:t>
            </a:r>
            <a:r>
              <a:rPr lang="eu-ES" sz="1800" dirty="0"/>
              <a:t>(</a:t>
            </a:r>
            <a:r>
              <a:rPr lang="eu-ES" sz="1800" i="1" dirty="0" err="1"/>
              <a:t>off-label</a:t>
            </a:r>
            <a:r>
              <a:rPr lang="eu-ES" sz="1800" i="1" dirty="0"/>
              <a:t> </a:t>
            </a:r>
            <a:r>
              <a:rPr lang="eu-ES" sz="1800" dirty="0" smtClean="0"/>
              <a:t>erabilera)          Finantzaketa </a:t>
            </a:r>
            <a:r>
              <a:rPr lang="eu-ES" sz="1800" dirty="0"/>
              <a:t>jasotzeko bisa </a:t>
            </a:r>
            <a:r>
              <a:rPr lang="eu-ES" sz="1800" dirty="0" smtClean="0"/>
              <a:t>(2018ko </a:t>
            </a:r>
            <a:r>
              <a:rPr lang="eu-ES" sz="1800" dirty="0"/>
              <a:t>azaroaren 1etik </a:t>
            </a:r>
            <a:r>
              <a:rPr lang="eu-ES" sz="1800" dirty="0" smtClean="0"/>
              <a:t>aurrera). </a:t>
            </a:r>
          </a:p>
          <a:p>
            <a:endParaRPr lang="es-ES" sz="1800" dirty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 smtClean="0">
                <a:latin typeface="+mj-lt"/>
              </a:rPr>
              <a:t>Eragin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bikoitzeko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mekanismoa</a:t>
            </a:r>
            <a:r>
              <a:rPr lang="es-ES" sz="1800" dirty="0" smtClean="0">
                <a:latin typeface="+mj-lt"/>
              </a:rPr>
              <a:t>: </a:t>
            </a:r>
            <a:r>
              <a:rPr lang="es-ES" sz="1800" dirty="0" err="1" smtClean="0">
                <a:latin typeface="+mj-lt"/>
              </a:rPr>
              <a:t>zabaldutako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lidokaina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farmakologikoaren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jarduera</a:t>
            </a:r>
            <a:r>
              <a:rPr lang="es-ES" sz="1800" dirty="0" smtClean="0">
                <a:latin typeface="+mj-lt"/>
              </a:rPr>
              <a:t> eta </a:t>
            </a:r>
            <a:r>
              <a:rPr lang="es-ES" sz="1800" dirty="0" err="1" smtClean="0">
                <a:latin typeface="+mj-lt"/>
              </a:rPr>
              <a:t>hipersentikortasuna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eremua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babesten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hidrogelezko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aposituaren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jarduera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mekanikoa</a:t>
            </a:r>
            <a:endParaRPr lang="es-ES" sz="1800" dirty="0" smtClean="0">
              <a:latin typeface="+mj-lt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 smtClean="0">
              <a:latin typeface="+mj-lt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 smtClean="0">
                <a:latin typeface="+mj-lt"/>
              </a:rPr>
              <a:t>Bere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inguruko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ebidentziaren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kalitatea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baxutzat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jotzen</a:t>
            </a:r>
            <a:r>
              <a:rPr lang="es-ES" sz="1800" dirty="0" smtClean="0">
                <a:latin typeface="+mj-lt"/>
              </a:rPr>
              <a:t> da (</a:t>
            </a:r>
            <a:r>
              <a:rPr lang="es-ES" sz="1800" dirty="0" err="1" smtClean="0">
                <a:latin typeface="+mj-lt"/>
              </a:rPr>
              <a:t>NeuPSIG</a:t>
            </a:r>
            <a:r>
              <a:rPr lang="es-ES" sz="1800" dirty="0" smtClean="0">
                <a:latin typeface="+mj-lt"/>
              </a:rPr>
              <a:t> eta Cochrane).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 smtClean="0">
              <a:latin typeface="+mj-lt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b="1" dirty="0" smtClean="0">
                <a:latin typeface="+mj-lt"/>
              </a:rPr>
              <a:t>2. </a:t>
            </a:r>
            <a:r>
              <a:rPr lang="es-ES" sz="1800" b="1" dirty="0" err="1">
                <a:latin typeface="+mj-lt"/>
              </a:rPr>
              <a:t>aukerako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 smtClean="0">
                <a:latin typeface="+mj-lt"/>
              </a:rPr>
              <a:t>tratamendua</a:t>
            </a:r>
            <a:r>
              <a:rPr lang="es-ES" sz="1800" b="1" dirty="0" smtClean="0">
                <a:latin typeface="+mj-lt"/>
              </a:rPr>
              <a:t> MN </a:t>
            </a:r>
            <a:r>
              <a:rPr lang="es-ES" sz="1800" b="1" dirty="0" err="1" smtClean="0">
                <a:latin typeface="+mj-lt"/>
              </a:rPr>
              <a:t>periferikoan</a:t>
            </a:r>
            <a:r>
              <a:rPr lang="es-ES" sz="1800" b="1" dirty="0" smtClean="0">
                <a:latin typeface="+mj-lt"/>
              </a:rPr>
              <a:t>: </a:t>
            </a:r>
            <a:r>
              <a:rPr lang="es-ES" sz="1800" dirty="0" err="1" smtClean="0">
                <a:latin typeface="+mj-lt"/>
              </a:rPr>
              <a:t>ebidentzia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ahula</a:t>
            </a:r>
            <a:r>
              <a:rPr lang="es-ES" sz="1800" dirty="0">
                <a:latin typeface="+mj-lt"/>
              </a:rPr>
              <a:t> da, eta </a:t>
            </a:r>
            <a:r>
              <a:rPr lang="es-ES" sz="1800" dirty="0" err="1">
                <a:latin typeface="+mj-lt"/>
              </a:rPr>
              <a:t>efektuen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eragina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ezezaguna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baina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kontuan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hartzen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onargarritasun</a:t>
            </a:r>
            <a:r>
              <a:rPr lang="es-ES" sz="1800" dirty="0">
                <a:latin typeface="+mj-lt"/>
              </a:rPr>
              <a:t>-tasa </a:t>
            </a:r>
            <a:r>
              <a:rPr lang="es-ES" sz="1800" dirty="0" err="1">
                <a:latin typeface="+mj-lt"/>
              </a:rPr>
              <a:t>altuagoak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dituztela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pazienteek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nahiago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dituztela</a:t>
            </a:r>
            <a:r>
              <a:rPr lang="es-ES" sz="1800" dirty="0" smtClean="0">
                <a:latin typeface="+mj-lt"/>
              </a:rPr>
              <a:t>. </a:t>
            </a:r>
            <a:endParaRPr lang="es-ES" sz="1800" dirty="0">
              <a:latin typeface="+mj-lt"/>
            </a:endParaRPr>
          </a:p>
          <a:p>
            <a:pPr>
              <a:buFontTx/>
              <a:buNone/>
            </a:pPr>
            <a:endParaRPr lang="es-ES" sz="1800" dirty="0" smtClean="0">
              <a:latin typeface="+mj-lt"/>
            </a:endParaRPr>
          </a:p>
          <a:p>
            <a:endParaRPr lang="es-ES" sz="1800" dirty="0" smtClean="0">
              <a:latin typeface="+mj-lt"/>
            </a:endParaRPr>
          </a:p>
        </p:txBody>
      </p:sp>
      <p:sp>
        <p:nvSpPr>
          <p:cNvPr id="2" name="1 Flecha derecha"/>
          <p:cNvSpPr/>
          <p:nvPr/>
        </p:nvSpPr>
        <p:spPr>
          <a:xfrm>
            <a:off x="6516216" y="1832907"/>
            <a:ext cx="43204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470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585900" y="971600"/>
            <a:ext cx="7992888" cy="5121696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1800" b="1" dirty="0" smtClean="0"/>
              <a:t>SEGURTASUNA</a:t>
            </a:r>
            <a:endParaRPr lang="es-ES" sz="1800" b="1" dirty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b="1" dirty="0" err="1"/>
              <a:t>Orokorrean</a:t>
            </a:r>
            <a:r>
              <a:rPr lang="es-ES" sz="1800" b="1" dirty="0"/>
              <a:t>, </a:t>
            </a:r>
            <a:r>
              <a:rPr lang="es-ES" sz="1800" b="1" dirty="0" err="1"/>
              <a:t>ondo</a:t>
            </a:r>
            <a:r>
              <a:rPr lang="es-ES" sz="1800" b="1" dirty="0"/>
              <a:t> </a:t>
            </a:r>
            <a:r>
              <a:rPr lang="es-ES" sz="1800" b="1" dirty="0" err="1"/>
              <a:t>onartzen</a:t>
            </a:r>
            <a:r>
              <a:rPr lang="es-ES" sz="1800" b="1" dirty="0"/>
              <a:t> </a:t>
            </a:r>
            <a:r>
              <a:rPr lang="es-ES" sz="1800" b="1" dirty="0" err="1" smtClean="0"/>
              <a:t>dira</a:t>
            </a:r>
            <a:r>
              <a:rPr lang="es-ES" sz="1800" dirty="0" smtClean="0"/>
              <a:t>. 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 smtClean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/>
              <a:t>O</a:t>
            </a:r>
            <a:r>
              <a:rPr lang="es-ES" sz="1800" dirty="0" err="1" smtClean="0"/>
              <a:t>ndorio</a:t>
            </a:r>
            <a:r>
              <a:rPr lang="es-ES" sz="1800" dirty="0" smtClean="0"/>
              <a:t> </a:t>
            </a:r>
            <a:r>
              <a:rPr lang="es-ES" sz="1800" dirty="0" err="1"/>
              <a:t>kaltegarriak</a:t>
            </a:r>
            <a:r>
              <a:rPr lang="es-ES" sz="1800" dirty="0"/>
              <a:t> </a:t>
            </a:r>
            <a:r>
              <a:rPr lang="es-ES" sz="1800" dirty="0" err="1"/>
              <a:t>aplikazio-eremuko</a:t>
            </a:r>
            <a:r>
              <a:rPr lang="es-ES" sz="1800" dirty="0"/>
              <a:t> </a:t>
            </a:r>
            <a:r>
              <a:rPr lang="es-ES" sz="1800" dirty="0" err="1"/>
              <a:t>erreakzioetara</a:t>
            </a:r>
            <a:r>
              <a:rPr lang="es-ES" sz="1800" dirty="0"/>
              <a:t> </a:t>
            </a:r>
            <a:r>
              <a:rPr lang="es-ES" sz="1800" dirty="0" err="1"/>
              <a:t>mugatuta</a:t>
            </a:r>
            <a:r>
              <a:rPr lang="es-ES" sz="1800" dirty="0"/>
              <a:t> </a:t>
            </a:r>
            <a:r>
              <a:rPr lang="es-ES" sz="1800" dirty="0" err="1"/>
              <a:t>daude</a:t>
            </a:r>
            <a:r>
              <a:rPr lang="es-ES" sz="1800" dirty="0" smtClean="0"/>
              <a:t>.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 smtClean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smtClean="0"/>
              <a:t> </a:t>
            </a:r>
            <a:r>
              <a:rPr lang="es-ES" sz="1800" dirty="0" err="1"/>
              <a:t>Ondorio</a:t>
            </a:r>
            <a:r>
              <a:rPr lang="es-ES" sz="1800" dirty="0"/>
              <a:t> </a:t>
            </a:r>
            <a:r>
              <a:rPr lang="es-ES" sz="1800" dirty="0" err="1"/>
              <a:t>kaltegarri</a:t>
            </a:r>
            <a:r>
              <a:rPr lang="es-ES" sz="1800" dirty="0"/>
              <a:t> </a:t>
            </a:r>
            <a:r>
              <a:rPr lang="es-ES" sz="1800" dirty="0" err="1"/>
              <a:t>sistemikoak</a:t>
            </a:r>
            <a:r>
              <a:rPr lang="es-ES" sz="1800" dirty="0"/>
              <a:t> </a:t>
            </a:r>
            <a:r>
              <a:rPr lang="es-ES" sz="1800" dirty="0" err="1"/>
              <a:t>izateak</a:t>
            </a:r>
            <a:r>
              <a:rPr lang="es-ES" sz="1800" dirty="0"/>
              <a:t> oso </a:t>
            </a:r>
            <a:r>
              <a:rPr lang="es-ES" sz="1800" dirty="0" err="1"/>
              <a:t>probabilitate</a:t>
            </a:r>
            <a:r>
              <a:rPr lang="es-ES" sz="1800" dirty="0"/>
              <a:t> </a:t>
            </a:r>
            <a:r>
              <a:rPr lang="es-ES" sz="1800" dirty="0" err="1"/>
              <a:t>baxua</a:t>
            </a:r>
            <a:r>
              <a:rPr lang="es-ES" sz="1800" dirty="0"/>
              <a:t> </a:t>
            </a:r>
            <a:r>
              <a:rPr lang="es-ES" sz="1800" dirty="0" smtClean="0"/>
              <a:t> (</a:t>
            </a:r>
            <a:r>
              <a:rPr lang="es-ES" sz="1800" dirty="0" err="1" smtClean="0"/>
              <a:t>absortzio</a:t>
            </a:r>
            <a:r>
              <a:rPr lang="es-ES" sz="1800" dirty="0" smtClean="0"/>
              <a:t> </a:t>
            </a:r>
            <a:r>
              <a:rPr lang="es-ES" sz="1800" dirty="0" err="1"/>
              <a:t>sistemikoa</a:t>
            </a:r>
            <a:r>
              <a:rPr lang="es-ES" sz="1800" dirty="0"/>
              <a:t> oso </a:t>
            </a:r>
            <a:r>
              <a:rPr lang="es-ES" sz="1800" dirty="0" err="1" smtClean="0"/>
              <a:t>baxua</a:t>
            </a:r>
            <a:r>
              <a:rPr lang="es-ES" sz="1800" dirty="0" smtClean="0"/>
              <a:t>) 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 smtClean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/>
              <a:t>Kontu</a:t>
            </a:r>
            <a:r>
              <a:rPr lang="es-ES" sz="1800" dirty="0"/>
              <a:t> </a:t>
            </a:r>
            <a:r>
              <a:rPr lang="es-ES" sz="1800" dirty="0" err="1"/>
              <a:t>handiz</a:t>
            </a:r>
            <a:r>
              <a:rPr lang="es-ES" sz="1800" dirty="0"/>
              <a:t> </a:t>
            </a:r>
            <a:r>
              <a:rPr lang="es-ES" sz="1800" dirty="0" err="1"/>
              <a:t>erabili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smtClean="0"/>
              <a:t>da: 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400" dirty="0" smtClean="0"/>
              <a:t>I</a:t>
            </a:r>
            <a:r>
              <a:rPr lang="es-ES" sz="1400" dirty="0"/>
              <a:t>. </a:t>
            </a:r>
            <a:r>
              <a:rPr lang="es-ES" sz="1400" dirty="0" err="1"/>
              <a:t>motako</a:t>
            </a:r>
            <a:r>
              <a:rPr lang="es-ES" sz="1400" dirty="0"/>
              <a:t> </a:t>
            </a:r>
            <a:r>
              <a:rPr lang="es-ES" sz="1400" dirty="0" err="1"/>
              <a:t>sendagai</a:t>
            </a:r>
            <a:r>
              <a:rPr lang="es-ES" sz="1400" dirty="0"/>
              <a:t> </a:t>
            </a:r>
            <a:r>
              <a:rPr lang="es-ES" sz="1400" dirty="0" err="1"/>
              <a:t>antiarritmikoak</a:t>
            </a:r>
            <a:r>
              <a:rPr lang="es-ES" sz="1400" dirty="0"/>
              <a:t> eta </a:t>
            </a:r>
            <a:r>
              <a:rPr lang="es-ES" sz="1400" dirty="0" err="1"/>
              <a:t>beste</a:t>
            </a:r>
            <a:r>
              <a:rPr lang="es-ES" sz="1400" dirty="0"/>
              <a:t> </a:t>
            </a:r>
            <a:r>
              <a:rPr lang="es-ES" sz="1400" dirty="0" err="1"/>
              <a:t>anestesiko</a:t>
            </a:r>
            <a:r>
              <a:rPr lang="es-ES" sz="1400" dirty="0"/>
              <a:t> </a:t>
            </a:r>
            <a:r>
              <a:rPr lang="es-ES" sz="1400" dirty="0" err="1"/>
              <a:t>lokal</a:t>
            </a:r>
            <a:r>
              <a:rPr lang="es-ES" sz="1400" dirty="0"/>
              <a:t> </a:t>
            </a:r>
            <a:r>
              <a:rPr lang="es-ES" sz="1400" dirty="0" err="1"/>
              <a:t>batzuk</a:t>
            </a:r>
            <a:r>
              <a:rPr lang="es-ES" sz="1400" dirty="0"/>
              <a:t> </a:t>
            </a:r>
            <a:r>
              <a:rPr lang="es-ES" sz="1400" dirty="0" err="1"/>
              <a:t>hartzen</a:t>
            </a:r>
            <a:r>
              <a:rPr lang="es-ES" sz="1400" dirty="0"/>
              <a:t> </a:t>
            </a:r>
            <a:r>
              <a:rPr lang="es-ES" sz="1400" dirty="0" err="1"/>
              <a:t>dituzten</a:t>
            </a:r>
            <a:r>
              <a:rPr lang="es-ES" sz="1400" dirty="0"/>
              <a:t> </a:t>
            </a:r>
            <a:r>
              <a:rPr lang="es-ES" sz="1400" dirty="0" err="1"/>
              <a:t>pazienteengan</a:t>
            </a:r>
            <a:r>
              <a:rPr lang="es-ES" sz="1400" dirty="0"/>
              <a:t>, </a:t>
            </a:r>
            <a:endParaRPr lang="es-ES" sz="1400" dirty="0" smtClean="0"/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400" dirty="0" err="1" smtClean="0"/>
              <a:t>bihotz</a:t>
            </a:r>
            <a:r>
              <a:rPr lang="es-ES" sz="1400" dirty="0" smtClean="0"/>
              <a:t>-</a:t>
            </a:r>
            <a:r>
              <a:rPr lang="es-ES" sz="1400" dirty="0"/>
              <a:t>, </a:t>
            </a:r>
            <a:r>
              <a:rPr lang="es-ES" sz="1400" dirty="0" err="1"/>
              <a:t>giltzurrun</a:t>
            </a:r>
            <a:r>
              <a:rPr lang="es-ES" sz="1400" dirty="0"/>
              <a:t>- </a:t>
            </a:r>
            <a:r>
              <a:rPr lang="es-ES" sz="1400" dirty="0" err="1"/>
              <a:t>edo</a:t>
            </a:r>
            <a:r>
              <a:rPr lang="es-ES" sz="1400" dirty="0"/>
              <a:t> </a:t>
            </a:r>
            <a:r>
              <a:rPr lang="es-ES" sz="1400" dirty="0" err="1"/>
              <a:t>gibel-gutxiegitasuna</a:t>
            </a:r>
            <a:r>
              <a:rPr lang="es-ES" sz="1400" dirty="0"/>
              <a:t> </a:t>
            </a:r>
            <a:r>
              <a:rPr lang="es-ES" sz="1400" dirty="0" err="1"/>
              <a:t>duten</a:t>
            </a:r>
            <a:r>
              <a:rPr lang="es-ES" sz="1400" dirty="0"/>
              <a:t> </a:t>
            </a:r>
            <a:r>
              <a:rPr lang="es-ES" sz="1400" dirty="0" err="1"/>
              <a:t>pazienteengan</a:t>
            </a:r>
            <a:r>
              <a:rPr lang="es-ES" sz="1400" dirty="0" smtClean="0"/>
              <a:t>.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endParaRPr lang="es-ES" sz="1400" dirty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smtClean="0"/>
              <a:t>Ez </a:t>
            </a:r>
            <a:r>
              <a:rPr lang="es-ES" sz="1800" dirty="0" err="1" smtClean="0"/>
              <a:t>dago</a:t>
            </a:r>
            <a:r>
              <a:rPr lang="es-ES" sz="1800" dirty="0" smtClean="0"/>
              <a:t> </a:t>
            </a:r>
            <a:r>
              <a:rPr lang="es-ES" sz="1800" dirty="0" err="1" smtClean="0"/>
              <a:t>azalean</a:t>
            </a:r>
            <a:r>
              <a:rPr lang="es-ES" sz="1800" dirty="0" smtClean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metabolismoaren</a:t>
            </a:r>
            <a:r>
              <a:rPr lang="es-ES" sz="1800" dirty="0"/>
              <a:t> </a:t>
            </a:r>
            <a:r>
              <a:rPr lang="es-ES" sz="1800" dirty="0" err="1"/>
              <a:t>inguruko</a:t>
            </a:r>
            <a:r>
              <a:rPr lang="es-ES" sz="1800" dirty="0"/>
              <a:t> </a:t>
            </a:r>
            <a:r>
              <a:rPr lang="es-ES" sz="1800" dirty="0" err="1" smtClean="0"/>
              <a:t>informaziorik</a:t>
            </a:r>
            <a:r>
              <a:rPr lang="es-ES" sz="1800" dirty="0" smtClean="0"/>
              <a:t>. </a:t>
            </a:r>
            <a:r>
              <a:rPr lang="es-ES" sz="1800" dirty="0" err="1" smtClean="0"/>
              <a:t>Metabolitoetako</a:t>
            </a:r>
            <a:r>
              <a:rPr lang="es-ES" sz="1800" dirty="0" smtClean="0"/>
              <a:t> </a:t>
            </a:r>
            <a:r>
              <a:rPr lang="es-ES" sz="1800" dirty="0" err="1"/>
              <a:t>bat</a:t>
            </a:r>
            <a:r>
              <a:rPr lang="es-ES" sz="1800" dirty="0"/>
              <a:t> </a:t>
            </a:r>
            <a:r>
              <a:rPr lang="es-ES" sz="1800" dirty="0" err="1"/>
              <a:t>genotoxikoa</a:t>
            </a:r>
            <a:r>
              <a:rPr lang="es-ES" sz="1800" dirty="0"/>
              <a:t> eta </a:t>
            </a:r>
            <a:r>
              <a:rPr lang="es-ES" sz="1800" dirty="0" err="1"/>
              <a:t>kartzinogenoa</a:t>
            </a:r>
            <a:r>
              <a:rPr lang="es-ES" sz="1800" dirty="0"/>
              <a:t> </a:t>
            </a:r>
            <a:r>
              <a:rPr lang="es-ES" sz="1800" dirty="0" smtClean="0"/>
              <a:t>da </a:t>
            </a:r>
            <a:r>
              <a:rPr lang="es-ES" sz="1800" dirty="0" err="1" smtClean="0"/>
              <a:t>arratoientzat</a:t>
            </a:r>
            <a:r>
              <a:rPr lang="es-ES" sz="1800" dirty="0" smtClean="0"/>
              <a:t>. </a:t>
            </a:r>
            <a:r>
              <a:rPr lang="es-ES" sz="1800" b="1" dirty="0" err="1" smtClean="0"/>
              <a:t>Ekoizleak</a:t>
            </a:r>
            <a:r>
              <a:rPr lang="es-ES" sz="1800" b="1" dirty="0" smtClean="0"/>
              <a:t> </a:t>
            </a:r>
            <a:r>
              <a:rPr lang="es-ES" sz="1800" b="1" dirty="0" err="1"/>
              <a:t>ohartarazi</a:t>
            </a:r>
            <a:r>
              <a:rPr lang="es-ES" sz="1800" b="1" dirty="0"/>
              <a:t> </a:t>
            </a:r>
            <a:r>
              <a:rPr lang="es-ES" sz="1800" b="1" dirty="0" err="1"/>
              <a:t>egiten</a:t>
            </a:r>
            <a:r>
              <a:rPr lang="es-ES" sz="1800" b="1" dirty="0"/>
              <a:t> du </a:t>
            </a:r>
            <a:r>
              <a:rPr lang="es-ES" sz="1800" b="1" dirty="0" err="1"/>
              <a:t>epe</a:t>
            </a:r>
            <a:r>
              <a:rPr lang="es-ES" sz="1800" b="1" dirty="0"/>
              <a:t> </a:t>
            </a:r>
            <a:r>
              <a:rPr lang="es-ES" sz="1800" b="1" dirty="0" err="1"/>
              <a:t>luzerako</a:t>
            </a:r>
            <a:r>
              <a:rPr lang="es-ES" sz="1800" b="1" dirty="0"/>
              <a:t> </a:t>
            </a:r>
            <a:r>
              <a:rPr lang="es-ES" sz="1800" b="1" dirty="0" err="1"/>
              <a:t>tratamendua</a:t>
            </a:r>
            <a:r>
              <a:rPr lang="es-ES" sz="1800" b="1" dirty="0"/>
              <a:t> </a:t>
            </a:r>
            <a:r>
              <a:rPr lang="es-ES" sz="1800" b="1" dirty="0" err="1"/>
              <a:t>onura</a:t>
            </a:r>
            <a:r>
              <a:rPr lang="es-ES" sz="1800" b="1" dirty="0"/>
              <a:t> </a:t>
            </a:r>
            <a:r>
              <a:rPr lang="es-ES" sz="1800" b="1" dirty="0" err="1"/>
              <a:t>terapeutikoak</a:t>
            </a:r>
            <a:r>
              <a:rPr lang="es-ES" sz="1800" b="1" dirty="0"/>
              <a:t> </a:t>
            </a:r>
            <a:r>
              <a:rPr lang="es-ES" sz="1800" b="1" dirty="0" err="1"/>
              <a:t>bakarrik</a:t>
            </a:r>
            <a:r>
              <a:rPr lang="es-ES" sz="1800" b="1" dirty="0"/>
              <a:t> </a:t>
            </a:r>
            <a:r>
              <a:rPr lang="es-ES" sz="1800" b="1" dirty="0" err="1"/>
              <a:t>justifikatzen</a:t>
            </a:r>
            <a:r>
              <a:rPr lang="es-ES" sz="1800" b="1" dirty="0"/>
              <a:t> duela.</a:t>
            </a:r>
          </a:p>
          <a:p>
            <a:pPr>
              <a:buFontTx/>
              <a:buNone/>
            </a:pPr>
            <a:endParaRPr lang="es-ES" sz="1800" dirty="0" smtClean="0"/>
          </a:p>
          <a:p>
            <a:endParaRPr lang="es-ES" sz="180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67544" y="-171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ES" dirty="0" smtClean="0"/>
              <a:t>LIDOKAINA PARTXEAK (II)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7470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634082"/>
          </a:xfrm>
        </p:spPr>
        <p:txBody>
          <a:bodyPr/>
          <a:lstStyle/>
          <a:p>
            <a:r>
              <a:rPr lang="es-ES" dirty="0"/>
              <a:t>LIDOKAINA PARTXEAK (</a:t>
            </a:r>
            <a:r>
              <a:rPr lang="es-ES" dirty="0" smtClean="0"/>
              <a:t>III</a:t>
            </a:r>
            <a:r>
              <a:rPr lang="es-ES" dirty="0"/>
              <a:t>)</a:t>
            </a:r>
            <a:br>
              <a:rPr lang="es-ES" dirty="0"/>
            </a:b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836712"/>
            <a:ext cx="7992888" cy="4896544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1800" b="1" dirty="0" smtClean="0"/>
              <a:t>AHOLKU PRAKTIKOAK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 smtClean="0"/>
              <a:t>Tratamenduaren</a:t>
            </a:r>
            <a:r>
              <a:rPr lang="es-ES" sz="1800" dirty="0" smtClean="0"/>
              <a:t> </a:t>
            </a:r>
            <a:r>
              <a:rPr lang="es-ES" sz="1800" b="1" dirty="0" err="1" smtClean="0"/>
              <a:t>hasieran</a:t>
            </a:r>
            <a:r>
              <a:rPr lang="es-ES" sz="1800" dirty="0" smtClean="0"/>
              <a:t>:  </a:t>
            </a:r>
            <a:r>
              <a:rPr lang="es-ES" sz="1800" dirty="0" err="1"/>
              <a:t>partxeen</a:t>
            </a:r>
            <a:r>
              <a:rPr lang="es-ES" sz="1800" dirty="0"/>
              <a:t> </a:t>
            </a:r>
            <a:r>
              <a:rPr lang="es-ES" sz="1800" dirty="0" err="1"/>
              <a:t>indikazioa</a:t>
            </a:r>
            <a:r>
              <a:rPr lang="es-ES" sz="1800" dirty="0"/>
              <a:t> eta </a:t>
            </a:r>
            <a:r>
              <a:rPr lang="es-ES" sz="1800" dirty="0" err="1"/>
              <a:t>aplikazio-tokia</a:t>
            </a:r>
            <a:r>
              <a:rPr lang="es-ES" sz="1800" dirty="0"/>
              <a:t> </a:t>
            </a:r>
            <a:r>
              <a:rPr lang="es-ES" sz="1800" b="1" dirty="0"/>
              <a:t>historio </a:t>
            </a:r>
            <a:r>
              <a:rPr lang="es-ES" sz="1800" b="1" dirty="0" err="1"/>
              <a:t>klinikoan</a:t>
            </a:r>
            <a:r>
              <a:rPr lang="es-ES" sz="1800" b="1" dirty="0"/>
              <a:t> </a:t>
            </a:r>
            <a:r>
              <a:rPr lang="es-ES" sz="1800" b="1" dirty="0" err="1" smtClean="0"/>
              <a:t>zehaztu</a:t>
            </a:r>
            <a:r>
              <a:rPr lang="es-ES" sz="1800" dirty="0" smtClean="0"/>
              <a:t> eta minaren </a:t>
            </a:r>
            <a:r>
              <a:rPr lang="es-ES" sz="1800" dirty="0" err="1"/>
              <a:t>intentsitatea</a:t>
            </a:r>
            <a:r>
              <a:rPr lang="es-ES" sz="1800" dirty="0"/>
              <a:t> </a:t>
            </a:r>
            <a:r>
              <a:rPr lang="es-ES" sz="1800" dirty="0" err="1" smtClean="0"/>
              <a:t>ebaluatu</a:t>
            </a:r>
            <a:r>
              <a:rPr lang="es-ES" sz="1800" dirty="0" smtClean="0"/>
              <a:t> </a:t>
            </a:r>
            <a:r>
              <a:rPr lang="es-ES" sz="1800" dirty="0" err="1" smtClean="0"/>
              <a:t>erantzuna</a:t>
            </a:r>
            <a:r>
              <a:rPr lang="es-ES" sz="1800" dirty="0" smtClean="0"/>
              <a:t> </a:t>
            </a:r>
            <a:r>
              <a:rPr lang="es-ES" sz="1800" dirty="0" err="1"/>
              <a:t>ebaluatu</a:t>
            </a:r>
            <a:r>
              <a:rPr lang="es-ES" sz="1800" dirty="0"/>
              <a:t> </a:t>
            </a:r>
            <a:r>
              <a:rPr lang="es-ES" sz="1800" dirty="0" err="1"/>
              <a:t>ahal</a:t>
            </a:r>
            <a:r>
              <a:rPr lang="es-ES" sz="1800" dirty="0"/>
              <a:t> </a:t>
            </a:r>
            <a:r>
              <a:rPr lang="es-ES" sz="1800" dirty="0" err="1"/>
              <a:t>izateko</a:t>
            </a:r>
            <a:r>
              <a:rPr lang="es-ES" sz="1800" dirty="0"/>
              <a:t> </a:t>
            </a:r>
            <a:r>
              <a:rPr lang="es-ES" sz="1800" dirty="0" err="1"/>
              <a:t>beranduago</a:t>
            </a:r>
            <a:r>
              <a:rPr lang="es-ES" sz="1800" dirty="0"/>
              <a:t>. 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 smtClean="0"/>
              <a:t>Konprobatu</a:t>
            </a:r>
            <a:r>
              <a:rPr lang="es-ES" sz="1800" dirty="0" smtClean="0"/>
              <a:t> </a:t>
            </a:r>
            <a:r>
              <a:rPr lang="es-ES" sz="1800" b="1" dirty="0" err="1" smtClean="0"/>
              <a:t>pazientea</a:t>
            </a:r>
            <a:r>
              <a:rPr lang="es-ES" sz="1800" b="1" dirty="0" smtClean="0"/>
              <a:t> </a:t>
            </a:r>
            <a:r>
              <a:rPr lang="es-ES" sz="1800" b="1" dirty="0" err="1"/>
              <a:t>behar</a:t>
            </a:r>
            <a:r>
              <a:rPr lang="es-ES" sz="1800" b="1" dirty="0"/>
              <a:t> </a:t>
            </a:r>
            <a:r>
              <a:rPr lang="es-ES" sz="1800" b="1" dirty="0" err="1"/>
              <a:t>bezala</a:t>
            </a:r>
            <a:r>
              <a:rPr lang="es-ES" sz="1800" b="1" dirty="0"/>
              <a:t> </a:t>
            </a:r>
            <a:r>
              <a:rPr lang="es-ES" sz="1800" b="1" dirty="0" err="1"/>
              <a:t>ari</a:t>
            </a:r>
            <a:r>
              <a:rPr lang="es-ES" sz="1800" b="1" dirty="0"/>
              <a:t> dela </a:t>
            </a:r>
            <a:r>
              <a:rPr lang="es-ES" sz="1800" b="1" dirty="0" err="1"/>
              <a:t>apositua</a:t>
            </a:r>
            <a:r>
              <a:rPr lang="es-ES" sz="1800" b="1" dirty="0"/>
              <a:t> </a:t>
            </a:r>
            <a:r>
              <a:rPr lang="es-ES" sz="1800" b="1" dirty="0" err="1"/>
              <a:t>erabiltzen</a:t>
            </a:r>
            <a:r>
              <a:rPr lang="es-ES" sz="1800" b="1" dirty="0"/>
              <a:t> </a:t>
            </a:r>
            <a:r>
              <a:rPr lang="es-ES" sz="1800" dirty="0"/>
              <a:t>(</a:t>
            </a:r>
            <a:r>
              <a:rPr lang="es-ES" sz="1800" dirty="0" err="1"/>
              <a:t>gehienez</a:t>
            </a:r>
            <a:r>
              <a:rPr lang="es-ES" sz="1800" dirty="0"/>
              <a:t> ere 3 </a:t>
            </a:r>
            <a:r>
              <a:rPr lang="es-ES" sz="1800" dirty="0" err="1"/>
              <a:t>partxe</a:t>
            </a:r>
            <a:r>
              <a:rPr lang="es-ES" sz="1800" dirty="0"/>
              <a:t>,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</a:t>
            </a:r>
            <a:r>
              <a:rPr lang="es-ES" sz="1800" dirty="0" err="1"/>
              <a:t>egunean</a:t>
            </a:r>
            <a:r>
              <a:rPr lang="es-ES" sz="1800" dirty="0"/>
              <a:t> 12 </a:t>
            </a:r>
            <a:r>
              <a:rPr lang="es-ES" sz="1800" dirty="0" err="1"/>
              <a:t>orduz</a:t>
            </a:r>
            <a:r>
              <a:rPr lang="es-ES" sz="1800" dirty="0"/>
              <a:t> </a:t>
            </a:r>
            <a:r>
              <a:rPr lang="es-ES" sz="1800" dirty="0" err="1"/>
              <a:t>baino</a:t>
            </a:r>
            <a:r>
              <a:rPr lang="es-ES" sz="1800" dirty="0"/>
              <a:t> </a:t>
            </a:r>
            <a:r>
              <a:rPr lang="es-ES" sz="1800" dirty="0" err="1"/>
              <a:t>gehiagoz</a:t>
            </a:r>
            <a:r>
              <a:rPr lang="es-ES" sz="1800" dirty="0"/>
              <a:t> </a:t>
            </a:r>
            <a:r>
              <a:rPr lang="es-ES" sz="1800" dirty="0" err="1"/>
              <a:t>mantendu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eta </a:t>
            </a:r>
            <a:r>
              <a:rPr lang="es-ES" sz="1800" dirty="0" err="1"/>
              <a:t>apositu</a:t>
            </a:r>
            <a:r>
              <a:rPr lang="es-ES" sz="1800" dirty="0"/>
              <a:t> horren </a:t>
            </a:r>
            <a:r>
              <a:rPr lang="es-ES" sz="1800" dirty="0" err="1"/>
              <a:t>ondoren</a:t>
            </a:r>
            <a:r>
              <a:rPr lang="es-ES" sz="1800" dirty="0"/>
              <a:t> </a:t>
            </a:r>
            <a:r>
              <a:rPr lang="es-ES" sz="1800" dirty="0" err="1"/>
              <a:t>beste</a:t>
            </a:r>
            <a:r>
              <a:rPr lang="es-ES" sz="1800" dirty="0"/>
              <a:t> </a:t>
            </a:r>
            <a:r>
              <a:rPr lang="es-ES" sz="1800" dirty="0" err="1"/>
              <a:t>bat</a:t>
            </a:r>
            <a:r>
              <a:rPr lang="es-ES" sz="1800" dirty="0"/>
              <a:t> </a:t>
            </a:r>
            <a:r>
              <a:rPr lang="es-ES" sz="1800" dirty="0" err="1"/>
              <a:t>jarri</a:t>
            </a:r>
            <a:r>
              <a:rPr lang="es-ES" sz="1800" dirty="0"/>
              <a:t> </a:t>
            </a:r>
            <a:r>
              <a:rPr lang="es-ES" sz="1800" dirty="0" err="1"/>
              <a:t>aurretik</a:t>
            </a:r>
            <a:r>
              <a:rPr lang="es-ES" sz="1800" dirty="0"/>
              <a:t> </a:t>
            </a:r>
            <a:r>
              <a:rPr lang="es-ES" sz="1800" dirty="0" err="1"/>
              <a:t>gutxienez</a:t>
            </a:r>
            <a:r>
              <a:rPr lang="es-ES" sz="1800" dirty="0"/>
              <a:t> 12 </a:t>
            </a:r>
            <a:r>
              <a:rPr lang="es-ES" sz="1800" dirty="0" err="1"/>
              <a:t>orduz</a:t>
            </a:r>
            <a:r>
              <a:rPr lang="es-ES" sz="1800" dirty="0"/>
              <a:t> </a:t>
            </a:r>
            <a:r>
              <a:rPr lang="es-ES" sz="1800" dirty="0" err="1"/>
              <a:t>egon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da </a:t>
            </a:r>
            <a:r>
              <a:rPr lang="es-ES" sz="1800" dirty="0" err="1"/>
              <a:t>apositurik</a:t>
            </a:r>
            <a:r>
              <a:rPr lang="es-ES" sz="1800" dirty="0"/>
              <a:t> </a:t>
            </a:r>
            <a:r>
              <a:rPr lang="es-ES" sz="1800" dirty="0" err="1"/>
              <a:t>gabe</a:t>
            </a:r>
            <a:r>
              <a:rPr lang="es-ES" sz="1800" dirty="0"/>
              <a:t>). </a:t>
            </a:r>
            <a:endParaRPr lang="es-ES" sz="1800" dirty="0" smtClean="0"/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 smtClean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b="1" dirty="0" err="1" smtClean="0"/>
              <a:t>Tratamenduarekiko</a:t>
            </a:r>
            <a:r>
              <a:rPr lang="es-ES" sz="1800" b="1" dirty="0" smtClean="0"/>
              <a:t> </a:t>
            </a:r>
            <a:r>
              <a:rPr lang="es-ES" sz="1800" b="1" dirty="0" err="1"/>
              <a:t>erantzuna</a:t>
            </a:r>
            <a:r>
              <a:rPr lang="es-ES" sz="1800" b="1" dirty="0"/>
              <a:t> 2-4 </a:t>
            </a:r>
            <a:r>
              <a:rPr lang="es-ES" sz="1800" b="1" dirty="0" err="1"/>
              <a:t>aste</a:t>
            </a:r>
            <a:r>
              <a:rPr lang="es-ES" sz="1800" b="1" dirty="0"/>
              <a:t> </a:t>
            </a:r>
            <a:r>
              <a:rPr lang="es-ES" sz="1800" b="1" dirty="0" err="1"/>
              <a:t>beranduago</a:t>
            </a:r>
            <a:r>
              <a:rPr lang="es-ES" sz="1800" b="1" dirty="0"/>
              <a:t> </a:t>
            </a:r>
            <a:r>
              <a:rPr lang="es-ES" sz="1800" b="1" dirty="0" err="1" smtClean="0"/>
              <a:t>ebaluatu</a:t>
            </a:r>
            <a:r>
              <a:rPr lang="es-ES" sz="1800" dirty="0" smtClean="0"/>
              <a:t>: 4 </a:t>
            </a:r>
            <a:r>
              <a:rPr lang="es-ES" sz="1800" dirty="0" err="1"/>
              <a:t>astetan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baldin</a:t>
            </a:r>
            <a:r>
              <a:rPr lang="es-ES" sz="1800" dirty="0"/>
              <a:t> </a:t>
            </a:r>
            <a:r>
              <a:rPr lang="es-ES" sz="1800" dirty="0" err="1"/>
              <a:t>bada</a:t>
            </a:r>
            <a:r>
              <a:rPr lang="es-ES" sz="1800" dirty="0"/>
              <a:t> </a:t>
            </a:r>
            <a:r>
              <a:rPr lang="es-ES" sz="1800" dirty="0" err="1"/>
              <a:t>eraginkorra</a:t>
            </a:r>
            <a:r>
              <a:rPr lang="es-ES" sz="1800" dirty="0"/>
              <a:t>, </a:t>
            </a:r>
            <a:r>
              <a:rPr lang="es-ES" sz="1800" dirty="0" err="1"/>
              <a:t>tratamendua</a:t>
            </a:r>
            <a:r>
              <a:rPr lang="es-ES" sz="1800" dirty="0"/>
              <a:t> </a:t>
            </a:r>
            <a:r>
              <a:rPr lang="es-ES" sz="1800" dirty="0" err="1"/>
              <a:t>erretiratu</a:t>
            </a:r>
            <a:r>
              <a:rPr lang="es-ES" sz="1800" dirty="0"/>
              <a:t> </a:t>
            </a:r>
            <a:r>
              <a:rPr lang="es-ES" sz="1800" dirty="0" err="1"/>
              <a:t>egin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da. 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 smtClean="0"/>
              <a:t>Partxeak</a:t>
            </a:r>
            <a:r>
              <a:rPr lang="es-ES" sz="1800" dirty="0" smtClean="0"/>
              <a:t> </a:t>
            </a:r>
            <a:r>
              <a:rPr lang="es-ES" sz="1800" dirty="0"/>
              <a:t>mina </a:t>
            </a:r>
            <a:r>
              <a:rPr lang="es-ES" sz="1800" dirty="0" err="1"/>
              <a:t>arindu</a:t>
            </a:r>
            <a:r>
              <a:rPr lang="es-ES" sz="1800" dirty="0"/>
              <a:t> </a:t>
            </a:r>
            <a:r>
              <a:rPr lang="es-ES" sz="1800" dirty="0" err="1"/>
              <a:t>badu</a:t>
            </a:r>
            <a:r>
              <a:rPr lang="es-ES" sz="1800" dirty="0"/>
              <a:t>, </a:t>
            </a:r>
            <a:r>
              <a:rPr lang="es-ES" sz="1800" b="1" dirty="0" err="1"/>
              <a:t>aldian</a:t>
            </a:r>
            <a:r>
              <a:rPr lang="es-ES" sz="1800" b="1" dirty="0"/>
              <a:t> </a:t>
            </a:r>
            <a:r>
              <a:rPr lang="es-ES" sz="1800" b="1" dirty="0" err="1"/>
              <a:t>behin</a:t>
            </a:r>
            <a:r>
              <a:rPr lang="es-ES" sz="1800" b="1" dirty="0"/>
              <a:t> </a:t>
            </a:r>
            <a:r>
              <a:rPr lang="es-ES" sz="1800" b="1" dirty="0" err="1"/>
              <a:t>partxerik</a:t>
            </a:r>
            <a:r>
              <a:rPr lang="es-ES" sz="1800" b="1" dirty="0"/>
              <a:t> </a:t>
            </a:r>
            <a:r>
              <a:rPr lang="es-ES" sz="1800" b="1" dirty="0" err="1"/>
              <a:t>gabeko</a:t>
            </a:r>
            <a:r>
              <a:rPr lang="es-ES" sz="1800" b="1" dirty="0"/>
              <a:t> 24 </a:t>
            </a:r>
            <a:r>
              <a:rPr lang="es-ES" sz="1800" b="1" dirty="0" err="1"/>
              <a:t>orduko</a:t>
            </a:r>
            <a:r>
              <a:rPr lang="es-ES" sz="1800" b="1" dirty="0"/>
              <a:t> </a:t>
            </a:r>
            <a:r>
              <a:rPr lang="es-ES" sz="1800" b="1" dirty="0" err="1"/>
              <a:t>tarteak</a:t>
            </a:r>
            <a:r>
              <a:rPr lang="es-ES" sz="1800" b="1" dirty="0"/>
              <a:t> </a:t>
            </a:r>
            <a:r>
              <a:rPr lang="es-ES" sz="1800" b="1" dirty="0" err="1"/>
              <a:t>egiten</a:t>
            </a:r>
            <a:r>
              <a:rPr lang="es-ES" sz="1800" b="1" dirty="0"/>
              <a:t> </a:t>
            </a:r>
            <a:r>
              <a:rPr lang="es-ES" sz="1800" b="1" dirty="0" err="1" smtClean="0"/>
              <a:t>saiatu</a:t>
            </a:r>
            <a:r>
              <a:rPr lang="es-ES" sz="1800" dirty="0" smtClean="0"/>
              <a:t>, </a:t>
            </a:r>
            <a:r>
              <a:rPr lang="es-ES" sz="1800" dirty="0" err="1"/>
              <a:t>nahi</a:t>
            </a:r>
            <a:r>
              <a:rPr lang="es-ES" sz="1800" dirty="0"/>
              <a:t> </a:t>
            </a:r>
            <a:r>
              <a:rPr lang="es-ES" sz="1800" dirty="0" err="1"/>
              <a:t>izatekotan</a:t>
            </a:r>
            <a:r>
              <a:rPr lang="es-ES" sz="1800" dirty="0"/>
              <a:t> babes </a:t>
            </a:r>
            <a:r>
              <a:rPr lang="es-ES" sz="1800" dirty="0" err="1"/>
              <a:t>fisiko</a:t>
            </a:r>
            <a:r>
              <a:rPr lang="es-ES" sz="1800" dirty="0"/>
              <a:t> </a:t>
            </a:r>
            <a:r>
              <a:rPr lang="es-ES" sz="1800" dirty="0" err="1"/>
              <a:t>bat</a:t>
            </a:r>
            <a:r>
              <a:rPr lang="es-ES" sz="1800" dirty="0"/>
              <a:t> </a:t>
            </a:r>
            <a:r>
              <a:rPr lang="es-ES" sz="1800" dirty="0" err="1"/>
              <a:t>bakarrik</a:t>
            </a:r>
            <a:r>
              <a:rPr lang="es-ES" sz="1800" dirty="0"/>
              <a:t> </a:t>
            </a:r>
            <a:r>
              <a:rPr lang="es-ES" sz="1800" dirty="0" err="1"/>
              <a:t>jarriz</a:t>
            </a:r>
            <a:r>
              <a:rPr lang="es-ES" sz="1800" dirty="0"/>
              <a:t>, </a:t>
            </a:r>
            <a:r>
              <a:rPr lang="es-ES" sz="1800" dirty="0" err="1"/>
              <a:t>horrela</a:t>
            </a:r>
            <a:r>
              <a:rPr lang="es-ES" sz="1800" dirty="0"/>
              <a:t> </a:t>
            </a:r>
            <a:r>
              <a:rPr lang="es-ES" sz="1800" dirty="0" err="1"/>
              <a:t>tratamenduaren</a:t>
            </a:r>
            <a:r>
              <a:rPr lang="es-ES" sz="1800" dirty="0"/>
              <a:t> </a:t>
            </a:r>
            <a:r>
              <a:rPr lang="es-ES" sz="1800" dirty="0" err="1"/>
              <a:t>beharra</a:t>
            </a:r>
            <a:r>
              <a:rPr lang="es-ES" sz="1800" dirty="0"/>
              <a:t> </a:t>
            </a:r>
            <a:r>
              <a:rPr lang="es-ES" sz="1800" dirty="0" err="1" smtClean="0"/>
              <a:t>ebaluatzeko</a:t>
            </a:r>
            <a:r>
              <a:rPr lang="es-ES" sz="1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164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AZALEKO KAPSAIZINA (I) 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1520" y="980728"/>
            <a:ext cx="8352928" cy="4968552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/>
              <a:t>Kapsaizina</a:t>
            </a:r>
            <a:r>
              <a:rPr lang="es-ES" sz="1800" dirty="0"/>
              <a:t> </a:t>
            </a:r>
            <a:r>
              <a:rPr lang="es-ES" sz="1800" dirty="0" err="1"/>
              <a:t>txile</a:t>
            </a:r>
            <a:r>
              <a:rPr lang="es-ES" sz="1800" dirty="0"/>
              <a:t> </a:t>
            </a:r>
            <a:r>
              <a:rPr lang="es-ES" sz="1800" dirty="0" err="1"/>
              <a:t>piper</a:t>
            </a:r>
            <a:r>
              <a:rPr lang="es-ES" sz="1800" dirty="0"/>
              <a:t> </a:t>
            </a:r>
            <a:r>
              <a:rPr lang="es-ES" sz="1800" dirty="0" err="1"/>
              <a:t>minetatik</a:t>
            </a:r>
            <a:r>
              <a:rPr lang="es-ES" sz="1800" dirty="0"/>
              <a:t> </a:t>
            </a:r>
            <a:r>
              <a:rPr lang="es-ES" sz="1800" dirty="0" err="1"/>
              <a:t>eratorritako</a:t>
            </a:r>
            <a:r>
              <a:rPr lang="es-ES" sz="1800" dirty="0"/>
              <a:t> </a:t>
            </a:r>
            <a:r>
              <a:rPr lang="es-ES" sz="1800" dirty="0" err="1"/>
              <a:t>alkaloide</a:t>
            </a:r>
            <a:r>
              <a:rPr lang="es-ES" sz="1800" dirty="0"/>
              <a:t> </a:t>
            </a:r>
            <a:r>
              <a:rPr lang="es-ES" sz="1800" dirty="0" err="1"/>
              <a:t>bat</a:t>
            </a:r>
            <a:r>
              <a:rPr lang="es-ES" sz="1800" dirty="0"/>
              <a:t> da</a:t>
            </a:r>
            <a:r>
              <a:rPr lang="es-ES" sz="1800" dirty="0" smtClean="0"/>
              <a:t>.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/>
              <a:t>K</a:t>
            </a:r>
            <a:r>
              <a:rPr lang="es-ES" sz="1800" dirty="0" err="1" smtClean="0"/>
              <a:t>ontzentrazio</a:t>
            </a:r>
            <a:r>
              <a:rPr lang="es-ES" sz="1800" dirty="0" smtClean="0"/>
              <a:t> </a:t>
            </a:r>
            <a:r>
              <a:rPr lang="es-ES" sz="1800" dirty="0" err="1"/>
              <a:t>baxuko</a:t>
            </a:r>
            <a:r>
              <a:rPr lang="es-ES" sz="1800" dirty="0"/>
              <a:t> </a:t>
            </a:r>
            <a:r>
              <a:rPr lang="es-ES" sz="1800" dirty="0" err="1"/>
              <a:t>krema-formatuan</a:t>
            </a:r>
            <a:r>
              <a:rPr lang="es-ES" sz="1800" dirty="0"/>
              <a:t> (% 0,075) eta </a:t>
            </a:r>
            <a:r>
              <a:rPr lang="es-ES" sz="1800" dirty="0" err="1"/>
              <a:t>kontzentrazio</a:t>
            </a:r>
            <a:r>
              <a:rPr lang="es-ES" sz="1800" dirty="0"/>
              <a:t> </a:t>
            </a:r>
            <a:r>
              <a:rPr lang="es-ES" sz="1800" dirty="0" err="1"/>
              <a:t>altuko</a:t>
            </a:r>
            <a:r>
              <a:rPr lang="es-ES" sz="1800" dirty="0"/>
              <a:t> </a:t>
            </a:r>
            <a:r>
              <a:rPr lang="es-ES" sz="1800" dirty="0" err="1"/>
              <a:t>partxe-formatuan</a:t>
            </a:r>
            <a:r>
              <a:rPr lang="es-ES" sz="1800" dirty="0"/>
              <a:t> (% 8</a:t>
            </a:r>
            <a:r>
              <a:rPr lang="es-ES" sz="1800" dirty="0" smtClean="0"/>
              <a:t>)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/>
              <a:t>H</a:t>
            </a:r>
            <a:r>
              <a:rPr lang="es-ES" sz="1800" dirty="0" err="1" smtClean="0"/>
              <a:t>asieran</a:t>
            </a:r>
            <a:r>
              <a:rPr lang="es-ES" sz="1800" dirty="0" smtClean="0"/>
              <a:t> </a:t>
            </a:r>
            <a:r>
              <a:rPr lang="es-ES" sz="1800" dirty="0" err="1"/>
              <a:t>nozizeptoreen</a:t>
            </a:r>
            <a:r>
              <a:rPr lang="es-ES" sz="1800" dirty="0"/>
              <a:t> </a:t>
            </a:r>
            <a:r>
              <a:rPr lang="es-ES" sz="1800" dirty="0" err="1"/>
              <a:t>sentikortasuna</a:t>
            </a:r>
            <a:r>
              <a:rPr lang="es-ES" sz="1800" dirty="0"/>
              <a:t> </a:t>
            </a:r>
            <a:r>
              <a:rPr lang="es-ES" sz="1800" dirty="0" err="1"/>
              <a:t>handitzen</a:t>
            </a:r>
            <a:r>
              <a:rPr lang="es-ES" sz="1800" dirty="0"/>
              <a:t> du, </a:t>
            </a:r>
            <a:r>
              <a:rPr lang="es-ES" sz="1800" dirty="0" err="1"/>
              <a:t>baina</a:t>
            </a:r>
            <a:r>
              <a:rPr lang="es-ES" sz="1800" dirty="0"/>
              <a:t> </a:t>
            </a:r>
            <a:r>
              <a:rPr lang="es-ES" sz="1800" dirty="0" err="1"/>
              <a:t>jarraian</a:t>
            </a:r>
            <a:r>
              <a:rPr lang="es-ES" sz="1800" dirty="0"/>
              <a:t> </a:t>
            </a:r>
            <a:r>
              <a:rPr lang="es-ES" sz="1800" dirty="0" err="1"/>
              <a:t>desentikortze</a:t>
            </a:r>
            <a:r>
              <a:rPr lang="es-ES" sz="1800" dirty="0"/>
              <a:t> </a:t>
            </a:r>
            <a:r>
              <a:rPr lang="es-ES" sz="1800" dirty="0" err="1"/>
              <a:t>iraunkorra</a:t>
            </a:r>
            <a:r>
              <a:rPr lang="es-ES" sz="1800" dirty="0"/>
              <a:t> </a:t>
            </a:r>
            <a:r>
              <a:rPr lang="es-ES" sz="1800" dirty="0" err="1"/>
              <a:t>dator</a:t>
            </a:r>
            <a:r>
              <a:rPr lang="es-ES" sz="1800" dirty="0"/>
              <a:t> </a:t>
            </a:r>
            <a:r>
              <a:rPr lang="es-ES" sz="1800" dirty="0" err="1"/>
              <a:t>kontzentrazio</a:t>
            </a:r>
            <a:r>
              <a:rPr lang="es-ES" sz="1800" dirty="0"/>
              <a:t> </a:t>
            </a:r>
            <a:r>
              <a:rPr lang="es-ES" sz="1800" dirty="0" err="1"/>
              <a:t>baxuko</a:t>
            </a:r>
            <a:r>
              <a:rPr lang="es-ES" sz="1800" dirty="0"/>
              <a:t> </a:t>
            </a:r>
            <a:r>
              <a:rPr lang="es-ES" sz="1800" dirty="0" err="1"/>
              <a:t>kapsaizina</a:t>
            </a:r>
            <a:r>
              <a:rPr lang="es-ES" sz="1800" dirty="0"/>
              <a:t> </a:t>
            </a:r>
            <a:r>
              <a:rPr lang="es-ES" sz="1800" dirty="0" err="1"/>
              <a:t>behin</a:t>
            </a:r>
            <a:r>
              <a:rPr lang="es-ES" sz="1800" dirty="0"/>
              <a:t> eta </a:t>
            </a:r>
            <a:r>
              <a:rPr lang="es-ES" sz="1800" dirty="0" err="1"/>
              <a:t>berriz</a:t>
            </a:r>
            <a:r>
              <a:rPr lang="es-ES" sz="1800" dirty="0"/>
              <a:t> </a:t>
            </a:r>
            <a:r>
              <a:rPr lang="es-ES" sz="1800" dirty="0" err="1"/>
              <a:t>aplikatuz</a:t>
            </a:r>
            <a:r>
              <a:rPr lang="es-ES" sz="1800" dirty="0"/>
              <a:t> </a:t>
            </a:r>
            <a:r>
              <a:rPr lang="es-ES" sz="1800" dirty="0" err="1" smtClean="0"/>
              <a:t>edo</a:t>
            </a:r>
            <a:r>
              <a:rPr lang="es-ES" sz="1800" dirty="0" smtClean="0"/>
              <a:t> </a:t>
            </a:r>
            <a:r>
              <a:rPr lang="es-ES" sz="1800" dirty="0" err="1"/>
              <a:t>behin</a:t>
            </a:r>
            <a:r>
              <a:rPr lang="es-ES" sz="1800" dirty="0"/>
              <a:t> </a:t>
            </a:r>
            <a:r>
              <a:rPr lang="es-ES" sz="1800" dirty="0" err="1"/>
              <a:t>bakarrik</a:t>
            </a:r>
            <a:r>
              <a:rPr lang="es-ES" sz="1800" dirty="0"/>
              <a:t> </a:t>
            </a:r>
            <a:r>
              <a:rPr lang="es-ES" sz="1800" dirty="0" err="1"/>
              <a:t>aplikatuz</a:t>
            </a:r>
            <a:r>
              <a:rPr lang="es-ES" sz="1800" dirty="0"/>
              <a:t> </a:t>
            </a:r>
            <a:r>
              <a:rPr lang="es-ES" sz="1800" dirty="0" err="1"/>
              <a:t>kontzentrazio</a:t>
            </a:r>
            <a:r>
              <a:rPr lang="es-ES" sz="1800" dirty="0"/>
              <a:t>-tasa </a:t>
            </a:r>
            <a:r>
              <a:rPr lang="es-ES" sz="1800" dirty="0" err="1" smtClean="0"/>
              <a:t>altukoa</a:t>
            </a:r>
            <a:r>
              <a:rPr lang="es-ES" sz="1800" dirty="0" smtClean="0"/>
              <a:t>.  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/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1800" b="1" dirty="0" err="1"/>
              <a:t>Kapsaizina</a:t>
            </a:r>
            <a:r>
              <a:rPr lang="es-ES" sz="1800" b="1" dirty="0"/>
              <a:t> </a:t>
            </a:r>
            <a:r>
              <a:rPr lang="es-ES" sz="1800" b="1" dirty="0" err="1" smtClean="0"/>
              <a:t>kremaren</a:t>
            </a:r>
            <a:r>
              <a:rPr lang="es-ES" sz="1800" b="1" dirty="0" smtClean="0"/>
              <a:t> (%0,075)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 smtClean="0"/>
              <a:t>Ebidentzia</a:t>
            </a:r>
            <a:r>
              <a:rPr lang="es-ES" sz="1800" dirty="0" smtClean="0"/>
              <a:t> </a:t>
            </a:r>
            <a:r>
              <a:rPr lang="es-ES" sz="1800" dirty="0" err="1"/>
              <a:t>kontraesankorra</a:t>
            </a:r>
            <a:r>
              <a:rPr lang="es-ES" sz="1800" dirty="0"/>
              <a:t> </a:t>
            </a:r>
            <a:r>
              <a:rPr lang="es-ES" sz="1800" dirty="0" smtClean="0"/>
              <a:t>da            </a:t>
            </a:r>
            <a:r>
              <a:rPr lang="es-ES" sz="1800" b="1" dirty="0" err="1" smtClean="0"/>
              <a:t>gomendio</a:t>
            </a:r>
            <a:r>
              <a:rPr lang="es-ES" sz="1800" b="1" dirty="0" smtClean="0"/>
              <a:t> </a:t>
            </a:r>
            <a:r>
              <a:rPr lang="es-ES" sz="1800" b="1" dirty="0" err="1"/>
              <a:t>ez</a:t>
            </a:r>
            <a:r>
              <a:rPr lang="es-ES" sz="1800" b="1" dirty="0"/>
              <a:t> </a:t>
            </a:r>
            <a:r>
              <a:rPr lang="es-ES" sz="1800" b="1" dirty="0" err="1"/>
              <a:t>erabakigarria</a:t>
            </a:r>
            <a:r>
              <a:rPr lang="es-ES" sz="1800" b="1" dirty="0"/>
              <a:t> </a:t>
            </a:r>
            <a:r>
              <a:rPr lang="es-ES" sz="1800" b="1" dirty="0" smtClean="0"/>
              <a:t> </a:t>
            </a:r>
            <a:r>
              <a:rPr lang="es-ES" sz="1800" dirty="0" smtClean="0"/>
              <a:t>(</a:t>
            </a:r>
            <a:r>
              <a:rPr lang="es-ES" sz="1800" dirty="0" err="1" smtClean="0"/>
              <a:t>NeuPSIG</a:t>
            </a:r>
            <a:r>
              <a:rPr lang="es-ES" sz="1800" dirty="0" smtClean="0"/>
              <a:t>). </a:t>
            </a:r>
            <a:r>
              <a:rPr lang="es-ES" sz="1800" dirty="0" err="1" smtClean="0"/>
              <a:t>Abantailak</a:t>
            </a:r>
            <a:r>
              <a:rPr lang="es-ES" sz="1800" dirty="0" smtClean="0"/>
              <a:t>: albo-</a:t>
            </a:r>
            <a:r>
              <a:rPr lang="es-ES" sz="1800" dirty="0" err="1" smtClean="0"/>
              <a:t>ondorio</a:t>
            </a:r>
            <a:r>
              <a:rPr lang="es-ES" sz="1800" dirty="0" smtClean="0"/>
              <a:t> </a:t>
            </a:r>
            <a:r>
              <a:rPr lang="es-ES" sz="1800" dirty="0" err="1"/>
              <a:t>sistemikoen</a:t>
            </a:r>
            <a:r>
              <a:rPr lang="es-ES" sz="1800" dirty="0"/>
              <a:t> </a:t>
            </a:r>
            <a:r>
              <a:rPr lang="es-ES" sz="1800" dirty="0" err="1" smtClean="0"/>
              <a:t>absentzia</a:t>
            </a:r>
            <a:r>
              <a:rPr lang="es-ES" sz="1800" dirty="0" smtClean="0"/>
              <a:t>, </a:t>
            </a:r>
            <a:r>
              <a:rPr lang="es-ES" sz="1800" dirty="0" err="1" smtClean="0"/>
              <a:t>interakzioen</a:t>
            </a:r>
            <a:r>
              <a:rPr lang="es-ES" sz="1800" dirty="0" smtClean="0"/>
              <a:t> </a:t>
            </a:r>
            <a:r>
              <a:rPr lang="es-ES" sz="1800" dirty="0" err="1" smtClean="0"/>
              <a:t>gabezia</a:t>
            </a:r>
            <a:r>
              <a:rPr lang="es-ES" sz="1800" dirty="0" smtClean="0"/>
              <a:t> eta </a:t>
            </a:r>
            <a:r>
              <a:rPr lang="es-ES" sz="1800" dirty="0" err="1"/>
              <a:t>aplikatzeko</a:t>
            </a:r>
            <a:r>
              <a:rPr lang="es-ES" sz="1800" dirty="0"/>
              <a:t> </a:t>
            </a:r>
            <a:r>
              <a:rPr lang="es-ES" sz="1800" dirty="0" err="1" smtClean="0"/>
              <a:t>erraztasuna</a:t>
            </a:r>
            <a:r>
              <a:rPr lang="es-ES" sz="1800" dirty="0" smtClean="0"/>
              <a:t>.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smtClean="0"/>
              <a:t>Muga </a:t>
            </a:r>
            <a:r>
              <a:rPr lang="es-ES" sz="1800" dirty="0" err="1" smtClean="0"/>
              <a:t>nagusiak</a:t>
            </a:r>
            <a:r>
              <a:rPr lang="es-ES" sz="1800" dirty="0" smtClean="0"/>
              <a:t>: </a:t>
            </a:r>
            <a:r>
              <a:rPr lang="es-ES" sz="1800" dirty="0" err="1" smtClean="0"/>
              <a:t>ondorio</a:t>
            </a:r>
            <a:r>
              <a:rPr lang="es-ES" sz="1800" dirty="0" smtClean="0"/>
              <a:t> </a:t>
            </a:r>
            <a:r>
              <a:rPr lang="es-ES" sz="1800" dirty="0" err="1"/>
              <a:t>kaltegarri</a:t>
            </a:r>
            <a:r>
              <a:rPr lang="es-ES" sz="1800" dirty="0"/>
              <a:t> </a:t>
            </a:r>
            <a:r>
              <a:rPr lang="es-ES" sz="1800" dirty="0" err="1"/>
              <a:t>lokalak</a:t>
            </a:r>
            <a:r>
              <a:rPr lang="es-ES" sz="1800" dirty="0"/>
              <a:t> (</a:t>
            </a:r>
            <a:r>
              <a:rPr lang="es-ES" sz="1800" dirty="0" err="1"/>
              <a:t>erremina</a:t>
            </a:r>
            <a:r>
              <a:rPr lang="es-ES" sz="1800" dirty="0"/>
              <a:t>, eritema, </a:t>
            </a:r>
            <a:r>
              <a:rPr lang="es-ES" sz="1800" dirty="0" err="1"/>
              <a:t>pruritoa</a:t>
            </a:r>
            <a:r>
              <a:rPr lang="es-ES" sz="1800" dirty="0"/>
              <a:t>, </a:t>
            </a:r>
            <a:r>
              <a:rPr lang="es-ES" sz="1800" dirty="0" err="1"/>
              <a:t>etab</a:t>
            </a:r>
            <a:r>
              <a:rPr lang="es-ES" sz="1800" dirty="0"/>
              <a:t>.) eta </a:t>
            </a:r>
            <a:r>
              <a:rPr lang="es-ES" sz="1800" dirty="0" err="1"/>
              <a:t>sendagaiaren</a:t>
            </a:r>
            <a:r>
              <a:rPr lang="es-ES" sz="1800" dirty="0"/>
              <a:t> </a:t>
            </a:r>
            <a:r>
              <a:rPr lang="es-ES" sz="1800" dirty="0" err="1"/>
              <a:t>eraginkortasun</a:t>
            </a:r>
            <a:r>
              <a:rPr lang="es-ES" sz="1800" dirty="0"/>
              <a:t> </a:t>
            </a:r>
            <a:r>
              <a:rPr lang="es-ES" sz="1800" dirty="0" err="1"/>
              <a:t>baxua</a:t>
            </a:r>
            <a:r>
              <a:rPr lang="es-ES" sz="1800" dirty="0"/>
              <a:t> </a:t>
            </a:r>
            <a:r>
              <a:rPr lang="es-ES" sz="1800" dirty="0" err="1" smtClean="0"/>
              <a:t>dira</a:t>
            </a:r>
            <a:r>
              <a:rPr lang="es-ES" sz="1800" dirty="0" smtClean="0"/>
              <a:t>.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 smtClean="0"/>
              <a:t>Autore</a:t>
            </a:r>
            <a:r>
              <a:rPr lang="es-ES" sz="1800" dirty="0" smtClean="0"/>
              <a:t> </a:t>
            </a:r>
            <a:r>
              <a:rPr lang="es-ES" sz="1800" dirty="0" err="1"/>
              <a:t>batzuek</a:t>
            </a:r>
            <a:r>
              <a:rPr lang="es-ES" sz="1800" dirty="0"/>
              <a:t> </a:t>
            </a:r>
            <a:r>
              <a:rPr lang="es-ES" sz="1800" dirty="0" err="1"/>
              <a:t>produktu</a:t>
            </a:r>
            <a:r>
              <a:rPr lang="es-ES" sz="1800" dirty="0"/>
              <a:t> horren </a:t>
            </a:r>
            <a:r>
              <a:rPr lang="es-ES" sz="1800" dirty="0" err="1"/>
              <a:t>erabilera</a:t>
            </a:r>
            <a:r>
              <a:rPr lang="es-ES" sz="1800" dirty="0"/>
              <a:t> </a:t>
            </a:r>
            <a:r>
              <a:rPr lang="es-ES" sz="1800" dirty="0" err="1"/>
              <a:t>kontsideratzen</a:t>
            </a:r>
            <a:r>
              <a:rPr lang="es-ES" sz="1800" dirty="0"/>
              <a:t> </a:t>
            </a:r>
            <a:r>
              <a:rPr lang="es-ES" sz="1800" dirty="0" err="1"/>
              <a:t>dute</a:t>
            </a:r>
            <a:r>
              <a:rPr lang="es-ES" sz="1800" dirty="0"/>
              <a:t> </a:t>
            </a:r>
            <a:r>
              <a:rPr lang="es-ES" sz="1800" b="1" dirty="0"/>
              <a:t>MN </a:t>
            </a:r>
            <a:r>
              <a:rPr lang="es-ES" sz="1800" b="1" dirty="0" err="1"/>
              <a:t>lokalizatua</a:t>
            </a:r>
            <a:r>
              <a:rPr lang="es-ES" sz="1800" b="1" dirty="0"/>
              <a:t> </a:t>
            </a:r>
            <a:r>
              <a:rPr lang="es-ES" sz="1800" b="1" dirty="0" err="1"/>
              <a:t>dagoen</a:t>
            </a:r>
            <a:r>
              <a:rPr lang="es-ES" sz="1800" b="1" dirty="0"/>
              <a:t> </a:t>
            </a:r>
            <a:r>
              <a:rPr lang="es-ES" sz="1800" b="1" dirty="0" err="1"/>
              <a:t>kasuetan</a:t>
            </a:r>
            <a:r>
              <a:rPr lang="es-ES" sz="1800" b="1" dirty="0"/>
              <a:t>, </a:t>
            </a:r>
            <a:r>
              <a:rPr lang="es-ES" sz="1800" b="1" dirty="0" err="1"/>
              <a:t>ahotiko</a:t>
            </a:r>
            <a:r>
              <a:rPr lang="es-ES" sz="1800" b="1" dirty="0"/>
              <a:t> </a:t>
            </a:r>
            <a:r>
              <a:rPr lang="es-ES" sz="1800" b="1" dirty="0" err="1"/>
              <a:t>tratamenduak</a:t>
            </a:r>
            <a:r>
              <a:rPr lang="es-ES" sz="1800" b="1" dirty="0"/>
              <a:t> </a:t>
            </a:r>
            <a:r>
              <a:rPr lang="es-ES" sz="1800" b="1" dirty="0" err="1"/>
              <a:t>ez</a:t>
            </a:r>
            <a:r>
              <a:rPr lang="es-ES" sz="1800" b="1" dirty="0"/>
              <a:t> </a:t>
            </a:r>
            <a:r>
              <a:rPr lang="es-ES" sz="1800" b="1" dirty="0" err="1"/>
              <a:t>direnean</a:t>
            </a:r>
            <a:r>
              <a:rPr lang="es-ES" sz="1800" b="1" dirty="0"/>
              <a:t> </a:t>
            </a:r>
            <a:r>
              <a:rPr lang="es-ES" sz="1800" b="1" dirty="0" err="1"/>
              <a:t>onartu</a:t>
            </a:r>
            <a:r>
              <a:rPr lang="es-ES" sz="1800" b="1" dirty="0"/>
              <a:t> </a:t>
            </a:r>
            <a:r>
              <a:rPr lang="es-ES" sz="1800" b="1" dirty="0" err="1"/>
              <a:t>edo</a:t>
            </a:r>
            <a:r>
              <a:rPr lang="es-ES" sz="1800" b="1" dirty="0"/>
              <a:t> </a:t>
            </a:r>
            <a:r>
              <a:rPr lang="es-ES" sz="1800" b="1" dirty="0" err="1"/>
              <a:t>erabili</a:t>
            </a:r>
            <a:r>
              <a:rPr lang="es-ES" sz="1800" b="1" dirty="0"/>
              <a:t> </a:t>
            </a:r>
            <a:r>
              <a:rPr lang="es-ES" sz="1800" b="1" dirty="0" err="1"/>
              <a:t>nahi</a:t>
            </a:r>
            <a:r>
              <a:rPr lang="es-ES" sz="1800" b="1" dirty="0"/>
              <a:t> </a:t>
            </a:r>
            <a:r>
              <a:rPr lang="es-ES" sz="1800" b="1" dirty="0" err="1"/>
              <a:t>ez</a:t>
            </a:r>
            <a:r>
              <a:rPr lang="es-ES" sz="1800" b="1" dirty="0"/>
              <a:t> </a:t>
            </a:r>
            <a:r>
              <a:rPr lang="es-ES" sz="1800" b="1" dirty="0" err="1"/>
              <a:t>direnean</a:t>
            </a:r>
            <a:endParaRPr lang="es-ES" sz="1800" b="1" dirty="0"/>
          </a:p>
          <a:p>
            <a:pPr>
              <a:buFontTx/>
              <a:buNone/>
            </a:pPr>
            <a:endParaRPr lang="es-ES" sz="1800" dirty="0" smtClean="0"/>
          </a:p>
          <a:p>
            <a:endParaRPr lang="es-ES" sz="1800" dirty="0" smtClean="0"/>
          </a:p>
        </p:txBody>
      </p:sp>
      <p:sp>
        <p:nvSpPr>
          <p:cNvPr id="2" name="1 Flecha derecha"/>
          <p:cNvSpPr/>
          <p:nvPr/>
        </p:nvSpPr>
        <p:spPr>
          <a:xfrm>
            <a:off x="3635896" y="3573016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164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32248" y="1052736"/>
            <a:ext cx="7992888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1800" b="1" dirty="0" err="1"/>
              <a:t>Kapsaizina</a:t>
            </a:r>
            <a:r>
              <a:rPr lang="es-ES" sz="1800" b="1" dirty="0"/>
              <a:t> </a:t>
            </a:r>
            <a:r>
              <a:rPr lang="es-ES" sz="1800" b="1" dirty="0" err="1"/>
              <a:t>partxeak</a:t>
            </a:r>
            <a:r>
              <a:rPr lang="es-ES" sz="1800" b="1" dirty="0"/>
              <a:t> % 8 </a:t>
            </a:r>
            <a:endParaRPr lang="es-ES" sz="1800" b="1" dirty="0" smtClean="0"/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endParaRPr lang="es-ES" sz="1800" b="1" dirty="0" smtClean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 smtClean="0"/>
              <a:t>NeuPSIGek</a:t>
            </a:r>
            <a:r>
              <a:rPr lang="es-ES" sz="1800" dirty="0" smtClean="0"/>
              <a:t>:  </a:t>
            </a:r>
            <a:r>
              <a:rPr lang="es-ES" sz="1800" dirty="0" err="1"/>
              <a:t>ebidentzia-kalitate</a:t>
            </a:r>
            <a:r>
              <a:rPr lang="es-ES" sz="1800" dirty="0"/>
              <a:t> </a:t>
            </a:r>
            <a:r>
              <a:rPr lang="es-ES" sz="1800" dirty="0" err="1" smtClean="0"/>
              <a:t>altukoa</a:t>
            </a:r>
            <a:r>
              <a:rPr lang="es-ES" sz="1800" dirty="0" smtClean="0"/>
              <a:t>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b="1" dirty="0" smtClean="0"/>
              <a:t>2</a:t>
            </a:r>
            <a:r>
              <a:rPr lang="es-ES" sz="1800" b="1" dirty="0"/>
              <a:t>. </a:t>
            </a:r>
            <a:r>
              <a:rPr lang="es-ES" sz="1800" b="1" dirty="0" err="1"/>
              <a:t>aukerako</a:t>
            </a:r>
            <a:r>
              <a:rPr lang="es-ES" sz="1800" b="1" dirty="0"/>
              <a:t> </a:t>
            </a:r>
            <a:r>
              <a:rPr lang="es-ES" sz="1800" b="1" dirty="0" err="1"/>
              <a:t>tratamendu</a:t>
            </a:r>
            <a:r>
              <a:rPr lang="es-ES" sz="1800" b="1" dirty="0"/>
              <a:t> </a:t>
            </a:r>
            <a:r>
              <a:rPr lang="es-ES" sz="1800" b="1" dirty="0" err="1"/>
              <a:t>gisa</a:t>
            </a:r>
            <a:r>
              <a:rPr lang="es-ES" sz="1800" b="1" dirty="0"/>
              <a:t> </a:t>
            </a:r>
            <a:r>
              <a:rPr lang="es-ES" sz="1800" b="1" dirty="0" smtClean="0"/>
              <a:t>MN </a:t>
            </a:r>
            <a:r>
              <a:rPr lang="es-ES" sz="1800" b="1" dirty="0" err="1"/>
              <a:t>periferiko</a:t>
            </a:r>
            <a:r>
              <a:rPr lang="es-ES" sz="1800" b="1" dirty="0"/>
              <a:t> </a:t>
            </a:r>
            <a:r>
              <a:rPr lang="es-ES" sz="1800" b="1" dirty="0" err="1" smtClean="0"/>
              <a:t>lokalizatuan</a:t>
            </a:r>
            <a:r>
              <a:rPr lang="es-ES" sz="1800" b="1" dirty="0" smtClean="0"/>
              <a:t>:</a:t>
            </a:r>
            <a:r>
              <a:rPr lang="es-ES" sz="1800" dirty="0" smtClean="0"/>
              <a:t> </a:t>
            </a:r>
            <a:r>
              <a:rPr lang="es-ES" sz="1800" dirty="0" err="1"/>
              <a:t>eragina</a:t>
            </a:r>
            <a:r>
              <a:rPr lang="es-ES" sz="1800" dirty="0"/>
              <a:t> </a:t>
            </a:r>
            <a:r>
              <a:rPr lang="es-ES" sz="1800" dirty="0" err="1" smtClean="0"/>
              <a:t>txikia</a:t>
            </a:r>
            <a:r>
              <a:rPr lang="es-ES" sz="1800" dirty="0" smtClean="0"/>
              <a:t>, </a:t>
            </a:r>
            <a:r>
              <a:rPr lang="es-ES" sz="1800" dirty="0" err="1" smtClean="0"/>
              <a:t>sendagaia</a:t>
            </a:r>
            <a:r>
              <a:rPr lang="es-ES" sz="1800" dirty="0" smtClean="0"/>
              <a:t> </a:t>
            </a:r>
            <a:r>
              <a:rPr lang="es-ES" sz="1800" dirty="0" err="1"/>
              <a:t>emateko</a:t>
            </a:r>
            <a:r>
              <a:rPr lang="es-ES" sz="1800" dirty="0"/>
              <a:t> </a:t>
            </a:r>
            <a:r>
              <a:rPr lang="es-ES" sz="1800" dirty="0" err="1"/>
              <a:t>baldintza</a:t>
            </a:r>
            <a:r>
              <a:rPr lang="es-ES" sz="1800" dirty="0"/>
              <a:t> </a:t>
            </a:r>
            <a:r>
              <a:rPr lang="es-ES" sz="1800" dirty="0" err="1"/>
              <a:t>bereziak</a:t>
            </a:r>
            <a:r>
              <a:rPr lang="es-ES" sz="1800" dirty="0"/>
              <a:t> </a:t>
            </a:r>
            <a:r>
              <a:rPr lang="es-ES" sz="1800" dirty="0" err="1"/>
              <a:t>daude</a:t>
            </a:r>
            <a:r>
              <a:rPr lang="es-ES" sz="1800" dirty="0"/>
              <a:t> eta </a:t>
            </a:r>
            <a:r>
              <a:rPr lang="es-ES" sz="1800" dirty="0" err="1"/>
              <a:t>segurtasun-arazo</a:t>
            </a:r>
            <a:r>
              <a:rPr lang="es-ES" sz="1800" dirty="0"/>
              <a:t> </a:t>
            </a:r>
            <a:r>
              <a:rPr lang="es-ES" sz="1800" dirty="0" err="1"/>
              <a:t>potentzialak</a:t>
            </a:r>
            <a:r>
              <a:rPr lang="es-ES" sz="1800" dirty="0"/>
              <a:t> </a:t>
            </a:r>
            <a:r>
              <a:rPr lang="es-ES" sz="1800" dirty="0" err="1"/>
              <a:t>daude</a:t>
            </a:r>
            <a:r>
              <a:rPr lang="es-ES" sz="1800" dirty="0"/>
              <a:t> </a:t>
            </a:r>
            <a:r>
              <a:rPr lang="es-ES" sz="1800" dirty="0" err="1"/>
              <a:t>epe</a:t>
            </a:r>
            <a:r>
              <a:rPr lang="es-ES" sz="1800" dirty="0"/>
              <a:t> </a:t>
            </a:r>
            <a:r>
              <a:rPr lang="es-ES" sz="1800" dirty="0" err="1"/>
              <a:t>luzerako</a:t>
            </a:r>
            <a:r>
              <a:rPr lang="es-ES" sz="1800" dirty="0"/>
              <a:t> </a:t>
            </a:r>
            <a:r>
              <a:rPr lang="es-ES" sz="1800" dirty="0" err="1" smtClean="0"/>
              <a:t>erabilerarekin</a:t>
            </a:r>
            <a:r>
              <a:rPr lang="es-ES" sz="1800" dirty="0" smtClean="0"/>
              <a:t>.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 smtClean="0"/>
              <a:t>Kostu</a:t>
            </a:r>
            <a:r>
              <a:rPr lang="es-ES" sz="1800" dirty="0" smtClean="0"/>
              <a:t> </a:t>
            </a:r>
            <a:r>
              <a:rPr lang="es-ES" sz="1800" dirty="0" err="1" smtClean="0"/>
              <a:t>altua</a:t>
            </a:r>
            <a:r>
              <a:rPr lang="es-ES" sz="1800" dirty="0" smtClean="0"/>
              <a:t>. 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smtClean="0"/>
              <a:t>Oso </a:t>
            </a:r>
            <a:r>
              <a:rPr lang="es-ES" sz="1800" dirty="0" err="1"/>
              <a:t>baldintza</a:t>
            </a:r>
            <a:r>
              <a:rPr lang="es-ES" sz="1800" dirty="0"/>
              <a:t> </a:t>
            </a:r>
            <a:r>
              <a:rPr lang="es-ES" sz="1800" dirty="0" err="1"/>
              <a:t>kontrolatuetan</a:t>
            </a:r>
            <a:r>
              <a:rPr lang="es-ES" sz="1800" dirty="0"/>
              <a:t> </a:t>
            </a:r>
            <a:r>
              <a:rPr lang="es-ES" sz="1800" dirty="0" err="1"/>
              <a:t>aplikatu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</a:t>
            </a:r>
            <a:r>
              <a:rPr lang="es-ES" sz="1800" dirty="0" smtClean="0"/>
              <a:t>(</a:t>
            </a:r>
            <a:r>
              <a:rPr lang="es-ES" sz="1800" dirty="0" err="1" smtClean="0"/>
              <a:t>osasun</a:t>
            </a:r>
            <a:r>
              <a:rPr lang="es-ES" sz="1800" dirty="0" smtClean="0"/>
              <a:t> </a:t>
            </a:r>
            <a:r>
              <a:rPr lang="es-ES" sz="1800" dirty="0" err="1"/>
              <a:t>arloko</a:t>
            </a:r>
            <a:r>
              <a:rPr lang="es-ES" sz="1800" dirty="0"/>
              <a:t> profesional </a:t>
            </a:r>
            <a:r>
              <a:rPr lang="es-ES" sz="1800" dirty="0" err="1"/>
              <a:t>batek</a:t>
            </a:r>
            <a:r>
              <a:rPr lang="es-ES" sz="1800" dirty="0"/>
              <a:t> </a:t>
            </a:r>
            <a:r>
              <a:rPr lang="es-ES" sz="1800" dirty="0" err="1"/>
              <a:t>mediku</a:t>
            </a:r>
            <a:r>
              <a:rPr lang="es-ES" sz="1800" dirty="0"/>
              <a:t> baten </a:t>
            </a:r>
            <a:r>
              <a:rPr lang="es-ES" sz="1800" dirty="0" err="1"/>
              <a:t>zaintzapean</a:t>
            </a:r>
            <a:r>
              <a:rPr lang="es-ES" sz="1800" dirty="0"/>
              <a:t> </a:t>
            </a:r>
            <a:r>
              <a:rPr lang="es-ES" sz="1800" dirty="0" err="1"/>
              <a:t>eman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err="1"/>
              <a:t>ditu</a:t>
            </a:r>
            <a:r>
              <a:rPr lang="es-ES" sz="1800" dirty="0"/>
              <a:t>), eta </a:t>
            </a:r>
            <a:r>
              <a:rPr lang="es-ES" sz="1800" dirty="0" err="1"/>
              <a:t>partxeak</a:t>
            </a:r>
            <a:r>
              <a:rPr lang="es-ES" sz="1800" dirty="0"/>
              <a:t> </a:t>
            </a:r>
            <a:r>
              <a:rPr lang="es-ES" sz="1800" dirty="0" err="1"/>
              <a:t>jarri</a:t>
            </a:r>
            <a:r>
              <a:rPr lang="es-ES" sz="1800" dirty="0"/>
              <a:t> </a:t>
            </a:r>
            <a:r>
              <a:rPr lang="es-ES" sz="1800" dirty="0" err="1"/>
              <a:t>aurretik</a:t>
            </a:r>
            <a:r>
              <a:rPr lang="es-ES" sz="1800" dirty="0"/>
              <a:t> </a:t>
            </a:r>
            <a:r>
              <a:rPr lang="es-ES" sz="1800" dirty="0" err="1"/>
              <a:t>anestesiko</a:t>
            </a:r>
            <a:r>
              <a:rPr lang="es-ES" sz="1800" dirty="0"/>
              <a:t> </a:t>
            </a:r>
            <a:r>
              <a:rPr lang="es-ES" sz="1800" dirty="0" err="1"/>
              <a:t>lokal</a:t>
            </a:r>
            <a:r>
              <a:rPr lang="es-ES" sz="1800" dirty="0"/>
              <a:t> </a:t>
            </a:r>
            <a:r>
              <a:rPr lang="es-ES" sz="1800" dirty="0" err="1"/>
              <a:t>bat</a:t>
            </a:r>
            <a:r>
              <a:rPr lang="es-ES" sz="1800" dirty="0"/>
              <a:t> </a:t>
            </a:r>
            <a:r>
              <a:rPr lang="es-ES" sz="1800" dirty="0" err="1"/>
              <a:t>aplikatu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da </a:t>
            </a:r>
            <a:r>
              <a:rPr lang="es-ES" sz="1800" dirty="0" err="1"/>
              <a:t>erremin-sentsazio</a:t>
            </a:r>
            <a:r>
              <a:rPr lang="es-ES" sz="1800" dirty="0"/>
              <a:t> </a:t>
            </a:r>
            <a:r>
              <a:rPr lang="es-ES" sz="1800" dirty="0" err="1"/>
              <a:t>handia</a:t>
            </a:r>
            <a:r>
              <a:rPr lang="es-ES" sz="1800" dirty="0"/>
              <a:t> </a:t>
            </a:r>
            <a:r>
              <a:rPr lang="es-ES" sz="1800" dirty="0" err="1"/>
              <a:t>eragiten</a:t>
            </a:r>
            <a:r>
              <a:rPr lang="es-ES" sz="1800" dirty="0"/>
              <a:t> </a:t>
            </a:r>
            <a:r>
              <a:rPr lang="es-ES" sz="1800" dirty="0" err="1"/>
              <a:t>dutelako</a:t>
            </a:r>
            <a:r>
              <a:rPr lang="es-ES" sz="1800" dirty="0"/>
              <a:t>. </a:t>
            </a:r>
            <a:endParaRPr lang="es-ES" sz="1800" dirty="0" smtClean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 smtClean="0"/>
              <a:t>Hiru</a:t>
            </a:r>
            <a:r>
              <a:rPr lang="es-ES" sz="1800" dirty="0" smtClean="0"/>
              <a:t> </a:t>
            </a:r>
            <a:r>
              <a:rPr lang="es-ES" sz="1800" dirty="0" err="1"/>
              <a:t>aste</a:t>
            </a:r>
            <a:r>
              <a:rPr lang="es-ES" sz="1800" dirty="0"/>
              <a:t> </a:t>
            </a:r>
            <a:r>
              <a:rPr lang="es-ES" sz="1800" dirty="0" err="1"/>
              <a:t>igaro</a:t>
            </a:r>
            <a:r>
              <a:rPr lang="es-ES" sz="1800" dirty="0"/>
              <a:t> </a:t>
            </a:r>
            <a:r>
              <a:rPr lang="es-ES" sz="1800" dirty="0" err="1"/>
              <a:t>daitezke</a:t>
            </a:r>
            <a:r>
              <a:rPr lang="es-ES" sz="1800" dirty="0"/>
              <a:t> </a:t>
            </a:r>
            <a:r>
              <a:rPr lang="es-ES" sz="1800" dirty="0" err="1"/>
              <a:t>eragina</a:t>
            </a:r>
            <a:r>
              <a:rPr lang="es-ES" sz="1800" dirty="0"/>
              <a:t> </a:t>
            </a:r>
            <a:r>
              <a:rPr lang="es-ES" sz="1800" dirty="0" err="1"/>
              <a:t>nabaritzen</a:t>
            </a:r>
            <a:r>
              <a:rPr lang="es-ES" sz="1800" dirty="0"/>
              <a:t> </a:t>
            </a:r>
            <a:r>
              <a:rPr lang="es-ES" sz="1800" dirty="0" err="1"/>
              <a:t>hasi</a:t>
            </a:r>
            <a:r>
              <a:rPr lang="es-ES" sz="1800" dirty="0"/>
              <a:t> arte. </a:t>
            </a:r>
            <a:endParaRPr lang="es-ES" sz="1800" dirty="0" smtClean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 smtClean="0"/>
              <a:t>Tratamendua</a:t>
            </a:r>
            <a:r>
              <a:rPr lang="es-ES" sz="1800" dirty="0" smtClean="0"/>
              <a:t> </a:t>
            </a:r>
            <a:r>
              <a:rPr lang="es-ES" sz="1800" dirty="0" err="1"/>
              <a:t>hiru</a:t>
            </a:r>
            <a:r>
              <a:rPr lang="es-ES" sz="1800" dirty="0"/>
              <a:t> hilero </a:t>
            </a:r>
            <a:r>
              <a:rPr lang="es-ES" sz="1800" dirty="0" err="1"/>
              <a:t>errepika</a:t>
            </a:r>
            <a:r>
              <a:rPr lang="es-ES" sz="1800" dirty="0"/>
              <a:t> </a:t>
            </a:r>
            <a:r>
              <a:rPr lang="es-ES" sz="1800" dirty="0" err="1"/>
              <a:t>daiteke</a:t>
            </a:r>
            <a:r>
              <a:rPr lang="es-ES" sz="1800" dirty="0"/>
              <a:t>, </a:t>
            </a:r>
            <a:r>
              <a:rPr lang="es-ES" sz="1800" dirty="0" err="1"/>
              <a:t>pazientearen</a:t>
            </a:r>
            <a:r>
              <a:rPr lang="es-ES" sz="1800" dirty="0"/>
              <a:t> </a:t>
            </a:r>
            <a:r>
              <a:rPr lang="es-ES" sz="1800" dirty="0" err="1"/>
              <a:t>sintomen</a:t>
            </a:r>
            <a:r>
              <a:rPr lang="es-ES" sz="1800" dirty="0"/>
              <a:t> </a:t>
            </a:r>
            <a:r>
              <a:rPr lang="es-ES" sz="1800" dirty="0" err="1" smtClean="0"/>
              <a:t>arabera</a:t>
            </a:r>
            <a:r>
              <a:rPr lang="es-ES" sz="1800" dirty="0" smtClean="0"/>
              <a:t>. </a:t>
            </a:r>
            <a:endParaRPr lang="es-ES" sz="1800" dirty="0"/>
          </a:p>
          <a:p>
            <a:pPr>
              <a:buFontTx/>
              <a:buNone/>
            </a:pPr>
            <a:endParaRPr lang="es-ES" sz="1800" dirty="0" smtClean="0"/>
          </a:p>
          <a:p>
            <a:endParaRPr lang="es-ES" sz="180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ES" dirty="0" smtClean="0"/>
              <a:t>AZALEKO KAPSAIZINA (II)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222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BESTE TRATAMENDU BATZUK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340768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b="1" dirty="0" err="1"/>
              <a:t>Karbamazepina</a:t>
            </a:r>
            <a:r>
              <a:rPr lang="es-ES" sz="2000" dirty="0"/>
              <a:t> da </a:t>
            </a:r>
            <a:r>
              <a:rPr lang="es-ES" sz="2000" dirty="0" err="1"/>
              <a:t>trigeminoaren</a:t>
            </a:r>
            <a:r>
              <a:rPr lang="es-ES" sz="2000" dirty="0"/>
              <a:t> neuralgia </a:t>
            </a:r>
            <a:r>
              <a:rPr lang="es-ES" sz="2000" dirty="0" err="1"/>
              <a:t>tratatzeko</a:t>
            </a:r>
            <a:r>
              <a:rPr lang="es-ES" sz="2000" dirty="0"/>
              <a:t> </a:t>
            </a:r>
            <a:r>
              <a:rPr lang="es-ES" sz="2000" dirty="0" err="1"/>
              <a:t>hautatutako</a:t>
            </a:r>
            <a:r>
              <a:rPr lang="es-ES" sz="2000" dirty="0"/>
              <a:t> </a:t>
            </a:r>
            <a:r>
              <a:rPr lang="es-ES" sz="2000" dirty="0" err="1"/>
              <a:t>farmakoa</a:t>
            </a:r>
            <a:r>
              <a:rPr lang="es-ES" sz="2000" dirty="0"/>
              <a:t>, </a:t>
            </a:r>
            <a:r>
              <a:rPr lang="es-ES" sz="2000" dirty="0" err="1"/>
              <a:t>baina</a:t>
            </a:r>
            <a:r>
              <a:rPr lang="es-ES" sz="2000" dirty="0"/>
              <a:t> </a:t>
            </a:r>
            <a:r>
              <a:rPr lang="es-ES" sz="2000" dirty="0" err="1"/>
              <a:t>eskasa</a:t>
            </a:r>
            <a:r>
              <a:rPr lang="es-ES" sz="2000" dirty="0"/>
              <a:t> da </a:t>
            </a:r>
            <a:r>
              <a:rPr lang="es-ES" sz="2000" dirty="0" err="1"/>
              <a:t>beste</a:t>
            </a:r>
            <a:r>
              <a:rPr lang="es-ES" sz="2000" dirty="0"/>
              <a:t> MN </a:t>
            </a:r>
            <a:r>
              <a:rPr lang="es-ES" sz="2000" dirty="0" err="1"/>
              <a:t>batzuetan</a:t>
            </a:r>
            <a:r>
              <a:rPr lang="es-ES" sz="2000" dirty="0"/>
              <a:t> </a:t>
            </a:r>
            <a:r>
              <a:rPr lang="es-ES" sz="2000" dirty="0" err="1"/>
              <a:t>duen</a:t>
            </a:r>
            <a:r>
              <a:rPr lang="es-ES" sz="2000" dirty="0"/>
              <a:t> </a:t>
            </a:r>
            <a:r>
              <a:rPr lang="es-ES" sz="2000" dirty="0" err="1"/>
              <a:t>ebidentzia</a:t>
            </a:r>
            <a:r>
              <a:rPr lang="es-ES" sz="2000" dirty="0"/>
              <a:t>. </a:t>
            </a:r>
            <a:endParaRPr lang="es-ES" sz="2000" dirty="0" smtClean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b="1" dirty="0" err="1" smtClean="0"/>
              <a:t>Epilepsiaren</a:t>
            </a:r>
            <a:r>
              <a:rPr lang="es-ES" sz="2000" b="1" dirty="0" smtClean="0"/>
              <a:t> </a:t>
            </a:r>
            <a:r>
              <a:rPr lang="es-ES" sz="2000" b="1" dirty="0" err="1"/>
              <a:t>aurkako</a:t>
            </a:r>
            <a:r>
              <a:rPr lang="es-ES" sz="2000" b="1" dirty="0"/>
              <a:t> </a:t>
            </a:r>
            <a:r>
              <a:rPr lang="es-ES" sz="2000" b="1" dirty="0" err="1"/>
              <a:t>beste</a:t>
            </a:r>
            <a:r>
              <a:rPr lang="es-ES" sz="2000" b="1" dirty="0"/>
              <a:t> </a:t>
            </a:r>
            <a:r>
              <a:rPr lang="es-ES" sz="2000" b="1" dirty="0" err="1"/>
              <a:t>sendagai</a:t>
            </a:r>
            <a:r>
              <a:rPr lang="es-ES" sz="2000" b="1" dirty="0"/>
              <a:t> </a:t>
            </a:r>
            <a:r>
              <a:rPr lang="es-ES" sz="2000" b="1" dirty="0" err="1"/>
              <a:t>batzuekin</a:t>
            </a:r>
            <a:r>
              <a:rPr lang="es-ES" sz="2000" b="1" dirty="0"/>
              <a:t> </a:t>
            </a:r>
            <a:r>
              <a:rPr lang="es-ES" sz="2000" dirty="0" err="1"/>
              <a:t>egindako</a:t>
            </a:r>
            <a:r>
              <a:rPr lang="es-ES" sz="2000" dirty="0"/>
              <a:t> </a:t>
            </a:r>
            <a:r>
              <a:rPr lang="es-ES" sz="2000" dirty="0" err="1"/>
              <a:t>ikerketa</a:t>
            </a:r>
            <a:r>
              <a:rPr lang="es-ES" sz="2000" dirty="0"/>
              <a:t> </a:t>
            </a:r>
            <a:r>
              <a:rPr lang="es-ES" sz="2000" dirty="0" err="1"/>
              <a:t>gehienek</a:t>
            </a:r>
            <a:r>
              <a:rPr lang="es-ES" sz="2000" dirty="0"/>
              <a:t> (</a:t>
            </a:r>
            <a:r>
              <a:rPr lang="es-ES" sz="2000" dirty="0" err="1"/>
              <a:t>topiramatoa</a:t>
            </a:r>
            <a:r>
              <a:rPr lang="es-ES" sz="2000" dirty="0"/>
              <a:t>, </a:t>
            </a:r>
            <a:r>
              <a:rPr lang="es-ES" sz="2000" dirty="0" err="1"/>
              <a:t>lamotrigina</a:t>
            </a:r>
            <a:r>
              <a:rPr lang="es-ES" sz="2000" dirty="0"/>
              <a:t>, </a:t>
            </a:r>
            <a:r>
              <a:rPr lang="es-ES" sz="2000" dirty="0" err="1"/>
              <a:t>balproatoa</a:t>
            </a:r>
            <a:r>
              <a:rPr lang="es-ES" sz="2000" dirty="0"/>
              <a:t>, </a:t>
            </a:r>
            <a:r>
              <a:rPr lang="es-ES" sz="2000" dirty="0" err="1"/>
              <a:t>lebetirazetama</a:t>
            </a:r>
            <a:r>
              <a:rPr lang="es-ES" sz="2000" dirty="0"/>
              <a:t>...) </a:t>
            </a:r>
            <a:r>
              <a:rPr lang="es-ES" sz="2000" dirty="0" err="1"/>
              <a:t>emaitza</a:t>
            </a:r>
            <a:r>
              <a:rPr lang="es-ES" sz="2000" dirty="0"/>
              <a:t> </a:t>
            </a:r>
            <a:r>
              <a:rPr lang="es-ES" sz="2000" dirty="0" err="1"/>
              <a:t>negatiboak</a:t>
            </a:r>
            <a:r>
              <a:rPr lang="es-ES" sz="2000" dirty="0"/>
              <a:t> izan </a:t>
            </a:r>
            <a:r>
              <a:rPr lang="es-ES" sz="2000" dirty="0" err="1"/>
              <a:t>dituzte</a:t>
            </a:r>
            <a:r>
              <a:rPr lang="es-ES" sz="2000" dirty="0"/>
              <a:t>.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2000" dirty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b="1" dirty="0" err="1"/>
              <a:t>K</a:t>
            </a:r>
            <a:r>
              <a:rPr lang="es-ES" sz="2000" b="1" dirty="0" err="1" smtClean="0"/>
              <a:t>annabinoideen</a:t>
            </a:r>
            <a:r>
              <a:rPr lang="es-ES" sz="2000" dirty="0" smtClean="0"/>
              <a:t> </a:t>
            </a:r>
            <a:r>
              <a:rPr lang="es-ES" sz="2000" dirty="0" err="1"/>
              <a:t>funtzioa</a:t>
            </a:r>
            <a:r>
              <a:rPr lang="es-ES" sz="2000" dirty="0"/>
              <a:t> ere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argi</a:t>
            </a:r>
            <a:r>
              <a:rPr lang="es-ES" sz="2000" dirty="0"/>
              <a:t>. </a:t>
            </a:r>
            <a:endParaRPr lang="es-ES" sz="2000" dirty="0" smtClean="0"/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2000" dirty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b="1" dirty="0"/>
              <a:t>A toxina </a:t>
            </a:r>
            <a:r>
              <a:rPr lang="es-ES" sz="2000" b="1" dirty="0" err="1"/>
              <a:t>botulinikoak</a:t>
            </a:r>
            <a:r>
              <a:rPr lang="es-ES" sz="2000" b="1" dirty="0"/>
              <a:t> </a:t>
            </a:r>
            <a:r>
              <a:rPr lang="es-ES" sz="2000" dirty="0" err="1"/>
              <a:t>funtzioren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izan </a:t>
            </a:r>
            <a:r>
              <a:rPr lang="es-ES" sz="2000" dirty="0" err="1"/>
              <a:t>lezake</a:t>
            </a:r>
            <a:r>
              <a:rPr lang="es-ES" sz="2000" dirty="0"/>
              <a:t> </a:t>
            </a:r>
            <a:r>
              <a:rPr lang="es-ES" sz="2000" dirty="0" err="1"/>
              <a:t>arreta</a:t>
            </a:r>
            <a:r>
              <a:rPr lang="es-ES" sz="2000" dirty="0"/>
              <a:t> </a:t>
            </a:r>
            <a:r>
              <a:rPr lang="es-ES" sz="2000" dirty="0" err="1"/>
              <a:t>espezializatuko</a:t>
            </a:r>
            <a:r>
              <a:rPr lang="es-ES" sz="2000" dirty="0"/>
              <a:t> </a:t>
            </a:r>
            <a:r>
              <a:rPr lang="es-ES" sz="2000" dirty="0" err="1"/>
              <a:t>eremuan</a:t>
            </a:r>
            <a:r>
              <a:rPr lang="es-ES" sz="2000" dirty="0"/>
              <a:t> </a:t>
            </a:r>
            <a:r>
              <a:rPr lang="es-ES" sz="2000" dirty="0" err="1"/>
              <a:t>neuropatia</a:t>
            </a:r>
            <a:r>
              <a:rPr lang="es-ES" sz="2000" dirty="0"/>
              <a:t> </a:t>
            </a:r>
            <a:r>
              <a:rPr lang="es-ES" sz="2000" dirty="0" err="1"/>
              <a:t>periferiko</a:t>
            </a:r>
            <a:r>
              <a:rPr lang="es-ES" sz="2000" dirty="0"/>
              <a:t> </a:t>
            </a:r>
            <a:r>
              <a:rPr lang="es-ES" sz="2000" dirty="0" err="1"/>
              <a:t>lokalizatuko</a:t>
            </a:r>
            <a:r>
              <a:rPr lang="es-ES" sz="2000" dirty="0"/>
              <a:t> </a:t>
            </a:r>
            <a:r>
              <a:rPr lang="es-ES" sz="2000" dirty="0" smtClean="0"/>
              <a:t>3. </a:t>
            </a:r>
            <a:r>
              <a:rPr lang="es-ES" sz="2000" dirty="0" err="1" smtClean="0"/>
              <a:t>aukerako</a:t>
            </a:r>
            <a:r>
              <a:rPr lang="es-ES" sz="2000" dirty="0" smtClean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gisa</a:t>
            </a:r>
            <a:r>
              <a:rPr lang="es-ES" sz="2000" dirty="0"/>
              <a:t>. </a:t>
            </a:r>
          </a:p>
          <a:p>
            <a:pPr>
              <a:buFontTx/>
              <a:buNone/>
            </a:pPr>
            <a:endParaRPr lang="es-ES" sz="2000" dirty="0" smtClean="0"/>
          </a:p>
          <a:p>
            <a:endParaRPr lang="es-ES" sz="2000" dirty="0" smtClean="0"/>
          </a:p>
        </p:txBody>
      </p:sp>
    </p:spTree>
    <p:extLst>
      <p:ext uri="{BB962C8B-B14F-4D97-AF65-F5344CB8AC3E}">
        <p14:creationId xmlns:p14="http://schemas.microsoft.com/office/powerpoint/2010/main" val="131222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TERAPIA KONBINATUA (I)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124744"/>
            <a:ext cx="8496944" cy="5256584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/>
              <a:t>N</a:t>
            </a:r>
            <a:r>
              <a:rPr lang="es-ES" sz="1800" dirty="0" err="1" smtClean="0"/>
              <a:t>ahiz</a:t>
            </a:r>
            <a:r>
              <a:rPr lang="es-ES" sz="1800" dirty="0" smtClean="0"/>
              <a:t> </a:t>
            </a:r>
            <a:r>
              <a:rPr lang="es-ES" sz="1800" dirty="0"/>
              <a:t>eta terapia </a:t>
            </a:r>
            <a:r>
              <a:rPr lang="es-ES" sz="1800" dirty="0" err="1"/>
              <a:t>konbinatuaren</a:t>
            </a:r>
            <a:r>
              <a:rPr lang="es-ES" sz="1800" dirty="0"/>
              <a:t> </a:t>
            </a:r>
            <a:r>
              <a:rPr lang="es-ES" sz="1800" dirty="0" err="1"/>
              <a:t>inguruko</a:t>
            </a:r>
            <a:r>
              <a:rPr lang="es-ES" sz="1800" dirty="0"/>
              <a:t> </a:t>
            </a:r>
            <a:r>
              <a:rPr lang="es-ES" sz="1800" dirty="0" err="1"/>
              <a:t>ebidentzia</a:t>
            </a:r>
            <a:r>
              <a:rPr lang="es-ES" sz="1800" dirty="0"/>
              <a:t> oso </a:t>
            </a:r>
            <a:r>
              <a:rPr lang="es-ES" sz="1800" dirty="0" err="1"/>
              <a:t>oparoa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izan, </a:t>
            </a:r>
            <a:r>
              <a:rPr lang="es-ES" sz="1800" dirty="0" err="1"/>
              <a:t>ohikoa</a:t>
            </a:r>
            <a:r>
              <a:rPr lang="es-ES" sz="1800" dirty="0"/>
              <a:t> da (hala </a:t>
            </a:r>
            <a:r>
              <a:rPr lang="es-ES" sz="1800" dirty="0" err="1"/>
              <a:t>gomendatzen</a:t>
            </a:r>
            <a:r>
              <a:rPr lang="es-ES" sz="1800" dirty="0"/>
              <a:t> da PKG </a:t>
            </a:r>
            <a:r>
              <a:rPr lang="es-ES" sz="1800" dirty="0" err="1"/>
              <a:t>batzuetan</a:t>
            </a:r>
            <a:r>
              <a:rPr lang="es-ES" sz="1800" dirty="0"/>
              <a:t>) </a:t>
            </a:r>
            <a:r>
              <a:rPr lang="es-ES" sz="1800" dirty="0" err="1"/>
              <a:t>jarduera-mekanismo</a:t>
            </a:r>
            <a:r>
              <a:rPr lang="es-ES" sz="1800" dirty="0"/>
              <a:t> </a:t>
            </a:r>
            <a:r>
              <a:rPr lang="es-ES" sz="1800" dirty="0" err="1"/>
              <a:t>ezberdinak</a:t>
            </a:r>
            <a:r>
              <a:rPr lang="es-ES" sz="1800" dirty="0"/>
              <a:t> </a:t>
            </a:r>
            <a:r>
              <a:rPr lang="es-ES" sz="1800" dirty="0" err="1"/>
              <a:t>dituzten</a:t>
            </a:r>
            <a:r>
              <a:rPr lang="es-ES" sz="1800" dirty="0"/>
              <a:t> </a:t>
            </a:r>
            <a:r>
              <a:rPr lang="es-ES" sz="1800" dirty="0" err="1"/>
              <a:t>bi</a:t>
            </a:r>
            <a:r>
              <a:rPr lang="es-ES" sz="1800" dirty="0"/>
              <a:t> </a:t>
            </a:r>
            <a:r>
              <a:rPr lang="es-ES" sz="1800" dirty="0" err="1"/>
              <a:t>farmako</a:t>
            </a:r>
            <a:r>
              <a:rPr lang="es-ES" sz="1800" dirty="0"/>
              <a:t> </a:t>
            </a:r>
            <a:r>
              <a:rPr lang="es-ES" sz="1800" dirty="0" err="1"/>
              <a:t>konbinatzea</a:t>
            </a:r>
            <a:r>
              <a:rPr lang="es-ES" sz="1800" dirty="0"/>
              <a:t> </a:t>
            </a:r>
            <a:r>
              <a:rPr lang="es-ES" sz="1800" dirty="0" err="1"/>
              <a:t>monoterapian</a:t>
            </a:r>
            <a:r>
              <a:rPr lang="es-ES" sz="1800" dirty="0"/>
              <a:t> </a:t>
            </a:r>
            <a:r>
              <a:rPr lang="es-ES" sz="1800" dirty="0" err="1"/>
              <a:t>erabilitako</a:t>
            </a:r>
            <a:r>
              <a:rPr lang="es-ES" sz="1800" dirty="0"/>
              <a:t> </a:t>
            </a:r>
            <a:r>
              <a:rPr lang="es-ES" sz="1800" dirty="0" err="1"/>
              <a:t>dosiak</a:t>
            </a:r>
            <a:r>
              <a:rPr lang="es-ES" sz="1800" dirty="0"/>
              <a:t> </a:t>
            </a:r>
            <a:r>
              <a:rPr lang="es-ES" sz="1800" dirty="0" err="1"/>
              <a:t>baino</a:t>
            </a:r>
            <a:r>
              <a:rPr lang="es-ES" sz="1800" dirty="0"/>
              <a:t> </a:t>
            </a:r>
            <a:r>
              <a:rPr lang="es-ES" sz="1800" dirty="0" err="1"/>
              <a:t>dosi</a:t>
            </a:r>
            <a:r>
              <a:rPr lang="es-ES" sz="1800" dirty="0"/>
              <a:t> </a:t>
            </a:r>
            <a:r>
              <a:rPr lang="es-ES" sz="1800" dirty="0" err="1"/>
              <a:t>baxuagoetan</a:t>
            </a:r>
            <a:r>
              <a:rPr lang="es-ES" sz="1800" dirty="0"/>
              <a:t> minaren </a:t>
            </a:r>
            <a:r>
              <a:rPr lang="es-ES" sz="1800" dirty="0" err="1"/>
              <a:t>kontrola</a:t>
            </a:r>
            <a:r>
              <a:rPr lang="es-ES" sz="1800" dirty="0"/>
              <a:t> </a:t>
            </a:r>
            <a:r>
              <a:rPr lang="es-ES" sz="1800" dirty="0" err="1"/>
              <a:t>lortzeko</a:t>
            </a:r>
            <a:r>
              <a:rPr lang="es-ES" sz="1800" dirty="0"/>
              <a:t>, </a:t>
            </a:r>
            <a:r>
              <a:rPr lang="es-ES" sz="1800" dirty="0" err="1"/>
              <a:t>ondorio</a:t>
            </a:r>
            <a:r>
              <a:rPr lang="es-ES" sz="1800" dirty="0"/>
              <a:t> </a:t>
            </a:r>
            <a:r>
              <a:rPr lang="es-ES" sz="1800" dirty="0" err="1"/>
              <a:t>kaltegarriak</a:t>
            </a:r>
            <a:r>
              <a:rPr lang="es-ES" sz="1800" dirty="0"/>
              <a:t> </a:t>
            </a:r>
            <a:r>
              <a:rPr lang="es-ES" sz="1800" dirty="0" err="1"/>
              <a:t>murrizteko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aurreko</a:t>
            </a:r>
            <a:r>
              <a:rPr lang="es-ES" sz="1800" dirty="0"/>
              <a:t> </a:t>
            </a:r>
            <a:r>
              <a:rPr lang="es-ES" sz="1800" dirty="0" err="1"/>
              <a:t>biak</a:t>
            </a:r>
            <a:r>
              <a:rPr lang="es-ES" sz="1800" dirty="0"/>
              <a:t> </a:t>
            </a:r>
            <a:r>
              <a:rPr lang="es-ES" sz="1800" dirty="0" err="1" smtClean="0"/>
              <a:t>lortzeko</a:t>
            </a:r>
            <a:r>
              <a:rPr lang="es-ES" sz="1800" dirty="0" smtClean="0"/>
              <a:t>. 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dirty="0" err="1"/>
              <a:t>NeuPSIGen</a:t>
            </a:r>
            <a:r>
              <a:rPr lang="es-ES" sz="1800" dirty="0"/>
              <a:t> </a:t>
            </a:r>
            <a:r>
              <a:rPr lang="es-ES" sz="1800" dirty="0" err="1" smtClean="0"/>
              <a:t>Bsak</a:t>
            </a:r>
            <a:r>
              <a:rPr lang="es-ES" sz="1800" dirty="0" smtClean="0"/>
              <a:t>:  </a:t>
            </a:r>
            <a:r>
              <a:rPr lang="es-ES" sz="1800" dirty="0" err="1" smtClean="0"/>
              <a:t>emaitzak</a:t>
            </a:r>
            <a:r>
              <a:rPr lang="es-ES" sz="1800" dirty="0" smtClean="0"/>
              <a:t> </a:t>
            </a:r>
            <a:r>
              <a:rPr lang="es-ES" sz="1800" dirty="0" err="1"/>
              <a:t>kontraesankorrak</a:t>
            </a:r>
            <a:r>
              <a:rPr lang="es-ES" sz="1800" dirty="0"/>
              <a:t> </a:t>
            </a:r>
            <a:r>
              <a:rPr lang="es-ES" sz="1800" dirty="0" smtClean="0"/>
              <a:t>             </a:t>
            </a:r>
            <a:r>
              <a:rPr lang="es-ES" sz="1800" b="1" dirty="0" err="1" smtClean="0"/>
              <a:t>gomendioa</a:t>
            </a:r>
            <a:r>
              <a:rPr lang="es-ES" sz="1800" b="1" dirty="0" smtClean="0"/>
              <a:t> </a:t>
            </a:r>
            <a:r>
              <a:rPr lang="es-ES" sz="1800" b="1" dirty="0" err="1"/>
              <a:t>ez</a:t>
            </a:r>
            <a:r>
              <a:rPr lang="es-ES" sz="1800" b="1" dirty="0"/>
              <a:t> </a:t>
            </a:r>
            <a:r>
              <a:rPr lang="es-ES" sz="1800" b="1" dirty="0" err="1"/>
              <a:t>erabakigarria</a:t>
            </a:r>
            <a:r>
              <a:rPr lang="es-ES" sz="1800" b="1" dirty="0"/>
              <a:t> </a:t>
            </a:r>
            <a:endParaRPr lang="es-ES" sz="1800" b="1" dirty="0" smtClean="0"/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 smtClean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u-ES" sz="1800" dirty="0" smtClean="0"/>
              <a:t>Konbinaketarik gomendagarrienak (</a:t>
            </a:r>
            <a:r>
              <a:rPr lang="eu-ES" sz="1800" dirty="0"/>
              <a:t>ebidentzia berrikusi </a:t>
            </a:r>
            <a:r>
              <a:rPr lang="eu-ES" sz="1800" dirty="0" smtClean="0"/>
              <a:t>ondorengo </a:t>
            </a:r>
            <a:r>
              <a:rPr lang="eu-ES" sz="1800" dirty="0" err="1" smtClean="0"/>
              <a:t>Delphi</a:t>
            </a:r>
            <a:r>
              <a:rPr lang="eu-ES" sz="1800" dirty="0" smtClean="0"/>
              <a:t> taldeak):</a:t>
            </a:r>
          </a:p>
          <a:p>
            <a:pPr marL="400050" lvl="1" indent="0">
              <a:buClr>
                <a:schemeClr val="tx2">
                  <a:lumMod val="50000"/>
                </a:schemeClr>
              </a:buClr>
              <a:buNone/>
            </a:pPr>
            <a:r>
              <a:rPr lang="es-ES" sz="1600" b="1" dirty="0"/>
              <a:t>- </a:t>
            </a:r>
            <a:r>
              <a:rPr lang="es-ES" sz="1600" b="1" dirty="0" err="1"/>
              <a:t>Pregabalina</a:t>
            </a:r>
            <a:r>
              <a:rPr lang="es-ES" sz="1600" b="1" dirty="0"/>
              <a:t> </a:t>
            </a:r>
            <a:r>
              <a:rPr lang="es-ES" sz="1600" b="1" dirty="0" err="1"/>
              <a:t>edo</a:t>
            </a:r>
            <a:r>
              <a:rPr lang="es-ES" sz="1600" b="1" dirty="0"/>
              <a:t> </a:t>
            </a:r>
            <a:r>
              <a:rPr lang="es-ES" sz="1600" b="1" dirty="0" err="1"/>
              <a:t>gabapentina</a:t>
            </a:r>
            <a:r>
              <a:rPr lang="es-ES" sz="1600" b="1" dirty="0"/>
              <a:t> </a:t>
            </a:r>
            <a:r>
              <a:rPr lang="es-ES" sz="1600" b="1" dirty="0" err="1" smtClean="0"/>
              <a:t>ATZekin</a:t>
            </a:r>
            <a:endParaRPr lang="es-ES" sz="1600" b="1" dirty="0"/>
          </a:p>
          <a:p>
            <a:pPr marL="400050" lvl="1" indent="0">
              <a:buClr>
                <a:schemeClr val="tx2">
                  <a:lumMod val="50000"/>
                </a:schemeClr>
              </a:buClr>
              <a:buNone/>
            </a:pPr>
            <a:r>
              <a:rPr lang="es-ES" sz="1600" b="1" dirty="0" smtClean="0"/>
              <a:t>- </a:t>
            </a:r>
            <a:r>
              <a:rPr lang="es-ES" sz="1600" b="1" dirty="0" err="1"/>
              <a:t>Pregabalina</a:t>
            </a:r>
            <a:r>
              <a:rPr lang="es-ES" sz="1600" b="1" dirty="0"/>
              <a:t> </a:t>
            </a:r>
            <a:r>
              <a:rPr lang="es-ES" sz="1600" b="1" dirty="0" err="1"/>
              <a:t>edo</a:t>
            </a:r>
            <a:r>
              <a:rPr lang="es-ES" sz="1600" b="1" dirty="0"/>
              <a:t> </a:t>
            </a:r>
            <a:r>
              <a:rPr lang="es-ES" sz="1600" b="1" dirty="0" err="1"/>
              <a:t>gabapentina</a:t>
            </a:r>
            <a:r>
              <a:rPr lang="es-ES" sz="1600" b="1" dirty="0"/>
              <a:t> </a:t>
            </a:r>
            <a:r>
              <a:rPr lang="es-ES" sz="1600" b="1" dirty="0" err="1" smtClean="0"/>
              <a:t>SBNIekin</a:t>
            </a:r>
            <a:endParaRPr lang="es-ES" sz="1600" b="1" dirty="0" smtClean="0"/>
          </a:p>
          <a:p>
            <a:pPr marL="400050" lvl="1" indent="0">
              <a:buClr>
                <a:schemeClr val="tx2">
                  <a:lumMod val="50000"/>
                </a:schemeClr>
              </a:buClr>
              <a:buNone/>
            </a:pPr>
            <a:r>
              <a:rPr lang="es-ES" sz="1600" b="1" dirty="0" smtClean="0"/>
              <a:t>- </a:t>
            </a:r>
            <a:r>
              <a:rPr lang="es-ES" sz="1600" b="1" dirty="0" err="1"/>
              <a:t>Pregabalina</a:t>
            </a:r>
            <a:r>
              <a:rPr lang="es-ES" sz="1600" b="1" dirty="0"/>
              <a:t>, </a:t>
            </a:r>
            <a:r>
              <a:rPr lang="es-ES" sz="1600" b="1" dirty="0" err="1"/>
              <a:t>gabapentina</a:t>
            </a:r>
            <a:r>
              <a:rPr lang="es-ES" sz="1600" b="1" dirty="0"/>
              <a:t> </a:t>
            </a:r>
            <a:r>
              <a:rPr lang="es-ES" sz="1600" b="1" dirty="0" err="1"/>
              <a:t>edo</a:t>
            </a:r>
            <a:r>
              <a:rPr lang="es-ES" sz="1600" b="1" dirty="0"/>
              <a:t> </a:t>
            </a:r>
            <a:r>
              <a:rPr lang="es-ES" sz="1600" b="1" dirty="0" err="1"/>
              <a:t>ATZak</a:t>
            </a:r>
            <a:r>
              <a:rPr lang="es-ES" sz="1600" b="1" dirty="0"/>
              <a:t> </a:t>
            </a:r>
            <a:r>
              <a:rPr lang="es-ES" sz="1600" b="1" dirty="0" err="1"/>
              <a:t>opioideekin</a:t>
            </a:r>
            <a:r>
              <a:rPr lang="es-ES" sz="1600" dirty="0"/>
              <a:t>: </a:t>
            </a:r>
            <a:r>
              <a:rPr lang="es-ES" sz="1600" dirty="0" err="1"/>
              <a:t>sarritan</a:t>
            </a:r>
            <a:r>
              <a:rPr lang="es-ES" sz="1600" dirty="0"/>
              <a:t> </a:t>
            </a:r>
            <a:r>
              <a:rPr lang="es-ES" sz="1600" dirty="0" err="1"/>
              <a:t>erabiltzen</a:t>
            </a:r>
            <a:r>
              <a:rPr lang="es-ES" sz="1600" dirty="0"/>
              <a:t> da </a:t>
            </a:r>
            <a:r>
              <a:rPr lang="es-ES" sz="1600" dirty="0" err="1"/>
              <a:t>praktika</a:t>
            </a:r>
            <a:r>
              <a:rPr lang="es-ES" sz="1600" dirty="0"/>
              <a:t> </a:t>
            </a:r>
            <a:r>
              <a:rPr lang="es-ES" sz="1600" dirty="0" err="1" smtClean="0"/>
              <a:t>klinikoan</a:t>
            </a:r>
            <a:r>
              <a:rPr lang="es-ES" sz="1600" dirty="0" smtClean="0"/>
              <a:t>, </a:t>
            </a:r>
            <a:r>
              <a:rPr lang="es-ES" sz="1600" dirty="0" err="1" smtClean="0"/>
              <a:t>NSZko</a:t>
            </a:r>
            <a:r>
              <a:rPr lang="es-ES" sz="1600" dirty="0" smtClean="0"/>
              <a:t> </a:t>
            </a:r>
            <a:r>
              <a:rPr lang="es-ES" sz="1600" dirty="0" err="1"/>
              <a:t>depresioarekin</a:t>
            </a:r>
            <a:r>
              <a:rPr lang="es-ES" sz="1600" dirty="0"/>
              <a:t> </a:t>
            </a:r>
            <a:r>
              <a:rPr lang="es-ES" sz="1600" dirty="0" err="1"/>
              <a:t>lotutako</a:t>
            </a:r>
            <a:r>
              <a:rPr lang="es-ES" sz="1600" dirty="0"/>
              <a:t> </a:t>
            </a:r>
            <a:r>
              <a:rPr lang="es-ES" sz="1600" dirty="0" err="1"/>
              <a:t>ondorio</a:t>
            </a:r>
            <a:r>
              <a:rPr lang="es-ES" sz="1600" dirty="0"/>
              <a:t> </a:t>
            </a:r>
            <a:r>
              <a:rPr lang="es-ES" sz="1600" dirty="0" err="1"/>
              <a:t>kaltegarriak</a:t>
            </a:r>
            <a:r>
              <a:rPr lang="es-ES" sz="1600" dirty="0"/>
              <a:t> </a:t>
            </a:r>
            <a:r>
              <a:rPr lang="es-ES" sz="1600" dirty="0" err="1"/>
              <a:t>pairatzeko</a:t>
            </a:r>
            <a:r>
              <a:rPr lang="es-ES" sz="1600" dirty="0"/>
              <a:t> </a:t>
            </a:r>
            <a:r>
              <a:rPr lang="es-ES" sz="1600" dirty="0" err="1"/>
              <a:t>arriskua</a:t>
            </a:r>
            <a:r>
              <a:rPr lang="es-ES" sz="1600" dirty="0"/>
              <a:t> </a:t>
            </a:r>
            <a:r>
              <a:rPr lang="es-ES" sz="1600" dirty="0" err="1"/>
              <a:t>handitzen</a:t>
            </a:r>
            <a:r>
              <a:rPr lang="es-ES" sz="1600" dirty="0"/>
              <a:t> </a:t>
            </a:r>
            <a:r>
              <a:rPr lang="es-ES" sz="1600" dirty="0" smtClean="0"/>
              <a:t>da</a:t>
            </a:r>
          </a:p>
          <a:p>
            <a:pPr marL="400050" lvl="1" indent="0">
              <a:buNone/>
            </a:pPr>
            <a:r>
              <a:rPr lang="eu-ES" sz="1600" dirty="0"/>
              <a:t>- ATZ </a:t>
            </a:r>
            <a:r>
              <a:rPr lang="eu-ES" sz="1600" dirty="0" err="1" smtClean="0"/>
              <a:t>SBNIekin</a:t>
            </a:r>
            <a:r>
              <a:rPr lang="eu-ES" sz="1600" dirty="0" smtClean="0"/>
              <a:t>: ebidentzia </a:t>
            </a:r>
            <a:r>
              <a:rPr lang="eu-ES" sz="1600" dirty="0"/>
              <a:t>ez da nahikoa, </a:t>
            </a:r>
            <a:r>
              <a:rPr lang="eu-ES" sz="1600" dirty="0" smtClean="0"/>
              <a:t>sindrome </a:t>
            </a:r>
            <a:r>
              <a:rPr lang="eu-ES" sz="1600" dirty="0" err="1"/>
              <a:t>serotoninergikoa</a:t>
            </a:r>
            <a:r>
              <a:rPr lang="eu-ES" sz="1600" dirty="0"/>
              <a:t> sufritzeko arriskua </a:t>
            </a:r>
            <a:endParaRPr lang="eu-ES" sz="1400" dirty="0" smtClean="0"/>
          </a:p>
          <a:p>
            <a:endParaRPr lang="es-ES" sz="1800" dirty="0"/>
          </a:p>
          <a:p>
            <a:pPr marL="0" indent="0">
              <a:buNone/>
            </a:pPr>
            <a:r>
              <a:rPr lang="eu-ES" sz="1800" dirty="0"/>
              <a:t>Lokalizatutako minari </a:t>
            </a:r>
            <a:r>
              <a:rPr lang="eu-ES" sz="1800" dirty="0" smtClean="0"/>
              <a:t>dagokionez: </a:t>
            </a:r>
            <a:r>
              <a:rPr lang="eu-ES" sz="1800" dirty="0"/>
              <a:t>ahotiko medikazioaren eta partxeen arteko terapia konbinatua kontsidera daiteke. </a:t>
            </a:r>
            <a:endParaRPr lang="es-ES" sz="1800" dirty="0" smtClean="0"/>
          </a:p>
        </p:txBody>
      </p:sp>
      <p:sp>
        <p:nvSpPr>
          <p:cNvPr id="2" name="1 Flecha derecha"/>
          <p:cNvSpPr/>
          <p:nvPr/>
        </p:nvSpPr>
        <p:spPr>
          <a:xfrm>
            <a:off x="5364088" y="2742332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222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340768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 err="1"/>
              <a:t>Farmakoak</a:t>
            </a:r>
            <a:r>
              <a:rPr lang="es-ES" sz="2000" dirty="0"/>
              <a:t> </a:t>
            </a:r>
            <a:r>
              <a:rPr lang="es-ES" sz="2000" dirty="0" err="1"/>
              <a:t>konbinatzerako</a:t>
            </a:r>
            <a:r>
              <a:rPr lang="es-ES" sz="2000" dirty="0"/>
              <a:t> </a:t>
            </a:r>
            <a:r>
              <a:rPr lang="es-ES" sz="2000" dirty="0" err="1" smtClean="0"/>
              <a:t>orduan</a:t>
            </a:r>
            <a:r>
              <a:rPr lang="es-ES" sz="2000" dirty="0" smtClean="0"/>
              <a:t> </a:t>
            </a:r>
            <a:r>
              <a:rPr lang="es-ES" sz="2000" u="sng" dirty="0" smtClean="0"/>
              <a:t>terapia </a:t>
            </a:r>
            <a:r>
              <a:rPr lang="es-ES" sz="2000" u="sng" dirty="0" err="1"/>
              <a:t>sekuentzialaren</a:t>
            </a:r>
            <a:r>
              <a:rPr lang="es-ES" sz="2000" u="sng" dirty="0"/>
              <a:t> </a:t>
            </a:r>
            <a:r>
              <a:rPr lang="es-ES" sz="2000" dirty="0" err="1"/>
              <a:t>bitartez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 smtClean="0"/>
              <a:t>daiteke</a:t>
            </a:r>
            <a:r>
              <a:rPr lang="es-ES" sz="2000" dirty="0" smtClean="0"/>
              <a:t>:  </a:t>
            </a:r>
            <a:r>
              <a:rPr lang="es-ES" sz="2000" dirty="0" err="1"/>
              <a:t>lehen</a:t>
            </a:r>
            <a:r>
              <a:rPr lang="es-ES" sz="2000" dirty="0"/>
              <a:t> </a:t>
            </a:r>
            <a:r>
              <a:rPr lang="es-ES" sz="2000" dirty="0" err="1"/>
              <a:t>farmakoaren</a:t>
            </a:r>
            <a:r>
              <a:rPr lang="es-ES" sz="2000" dirty="0"/>
              <a:t> </a:t>
            </a:r>
            <a:r>
              <a:rPr lang="es-ES" sz="2000" dirty="0" err="1"/>
              <a:t>dosia</a:t>
            </a:r>
            <a:r>
              <a:rPr lang="es-ES" sz="2000" dirty="0"/>
              <a:t> titula </a:t>
            </a:r>
            <a:r>
              <a:rPr lang="es-ES" sz="2000" dirty="0" err="1"/>
              <a:t>daiteke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kaltegarriak</a:t>
            </a:r>
            <a:r>
              <a:rPr lang="es-ES" sz="2000" dirty="0"/>
              <a:t> </a:t>
            </a:r>
            <a:r>
              <a:rPr lang="es-ES" sz="2000" dirty="0" err="1"/>
              <a:t>agertu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eragina</a:t>
            </a:r>
            <a:r>
              <a:rPr lang="es-ES" sz="2000" dirty="0"/>
              <a:t> </a:t>
            </a:r>
            <a:r>
              <a:rPr lang="es-ES" sz="2000" dirty="0" err="1"/>
              <a:t>nahikoa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delako</a:t>
            </a:r>
            <a:r>
              <a:rPr lang="es-ES" sz="2000" dirty="0"/>
              <a:t> </a:t>
            </a:r>
            <a:r>
              <a:rPr lang="es-ES" sz="2000" dirty="0" err="1"/>
              <a:t>mugatuta</a:t>
            </a:r>
            <a:r>
              <a:rPr lang="es-ES" sz="2000" dirty="0"/>
              <a:t> </a:t>
            </a:r>
            <a:r>
              <a:rPr lang="es-ES" sz="2000" dirty="0" err="1"/>
              <a:t>geratzen</a:t>
            </a:r>
            <a:r>
              <a:rPr lang="es-ES" sz="2000" dirty="0"/>
              <a:t> den arte, eta </a:t>
            </a:r>
            <a:r>
              <a:rPr lang="es-ES" sz="2000" dirty="0" err="1"/>
              <a:t>orduan</a:t>
            </a:r>
            <a:r>
              <a:rPr lang="es-ES" sz="2000" dirty="0"/>
              <a:t> </a:t>
            </a:r>
            <a:r>
              <a:rPr lang="es-ES" sz="2000" dirty="0" err="1"/>
              <a:t>gehi</a:t>
            </a:r>
            <a:r>
              <a:rPr lang="es-ES" sz="2000" dirty="0"/>
              <a:t> </a:t>
            </a:r>
            <a:r>
              <a:rPr lang="es-ES" sz="2000" dirty="0" err="1"/>
              <a:t>daiteke</a:t>
            </a:r>
            <a:r>
              <a:rPr lang="es-ES" sz="2000" dirty="0"/>
              <a:t> </a:t>
            </a:r>
            <a:r>
              <a:rPr lang="es-ES" sz="2000" dirty="0" err="1"/>
              <a:t>bigarren</a:t>
            </a:r>
            <a:r>
              <a:rPr lang="es-ES" sz="2000" dirty="0"/>
              <a:t> </a:t>
            </a:r>
            <a:r>
              <a:rPr lang="es-ES" sz="2000" dirty="0" err="1"/>
              <a:t>farmakoa</a:t>
            </a:r>
            <a:r>
              <a:rPr lang="es-ES" sz="2000" dirty="0"/>
              <a:t> </a:t>
            </a:r>
            <a:r>
              <a:rPr lang="es-ES" sz="2000" dirty="0" err="1"/>
              <a:t>titulu</a:t>
            </a:r>
            <a:r>
              <a:rPr lang="es-ES" sz="2000" dirty="0"/>
              <a:t> </a:t>
            </a:r>
            <a:r>
              <a:rPr lang="es-ES" sz="2000" dirty="0" err="1"/>
              <a:t>motelarekin</a:t>
            </a:r>
            <a:r>
              <a:rPr lang="es-ES" sz="2000" dirty="0"/>
              <a:t>. </a:t>
            </a:r>
            <a:endParaRPr lang="es-ES" sz="2000" dirty="0" smtClean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 err="1" smtClean="0"/>
              <a:t>Beste</a:t>
            </a:r>
            <a:r>
              <a:rPr lang="es-ES" sz="2000" dirty="0" smtClean="0"/>
              <a:t> </a:t>
            </a:r>
            <a:r>
              <a:rPr lang="es-ES" sz="2000" dirty="0" err="1"/>
              <a:t>aukera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da </a:t>
            </a:r>
            <a:r>
              <a:rPr lang="es-ES" sz="2000" dirty="0" err="1"/>
              <a:t>bi</a:t>
            </a:r>
            <a:r>
              <a:rPr lang="es-ES" sz="2000" dirty="0"/>
              <a:t> </a:t>
            </a:r>
            <a:r>
              <a:rPr lang="es-ES" sz="2000" dirty="0" err="1"/>
              <a:t>farmakoak</a:t>
            </a:r>
            <a:r>
              <a:rPr lang="es-ES" sz="2000" dirty="0"/>
              <a:t> </a:t>
            </a:r>
            <a:r>
              <a:rPr lang="es-ES" sz="2000" dirty="0" err="1"/>
              <a:t>onartutako</a:t>
            </a:r>
            <a:r>
              <a:rPr lang="es-ES" sz="2000" dirty="0"/>
              <a:t> </a:t>
            </a:r>
            <a:r>
              <a:rPr lang="es-ES" sz="2000" dirty="0" err="1"/>
              <a:t>dosi</a:t>
            </a:r>
            <a:r>
              <a:rPr lang="es-ES" sz="2000" dirty="0"/>
              <a:t> </a:t>
            </a:r>
            <a:r>
              <a:rPr lang="es-ES" sz="2000" dirty="0" err="1"/>
              <a:t>altuenera</a:t>
            </a:r>
            <a:r>
              <a:rPr lang="es-ES" sz="2000" dirty="0"/>
              <a:t> </a:t>
            </a:r>
            <a:r>
              <a:rPr lang="es-ES" sz="2000" dirty="0" err="1"/>
              <a:t>iritsi</a:t>
            </a:r>
            <a:r>
              <a:rPr lang="es-ES" sz="2000" dirty="0"/>
              <a:t> arte </a:t>
            </a:r>
            <a:r>
              <a:rPr lang="es-ES" sz="2000" u="sng" dirty="0" err="1"/>
              <a:t>aldi</a:t>
            </a:r>
            <a:r>
              <a:rPr lang="es-ES" sz="2000" u="sng" dirty="0"/>
              <a:t> </a:t>
            </a:r>
            <a:r>
              <a:rPr lang="es-ES" sz="2000" u="sng" dirty="0" err="1"/>
              <a:t>berean</a:t>
            </a:r>
            <a:r>
              <a:rPr lang="es-ES" sz="2000" u="sng" dirty="0"/>
              <a:t> </a:t>
            </a:r>
            <a:r>
              <a:rPr lang="es-ES" sz="2000" u="sng" dirty="0" err="1"/>
              <a:t>titulatzea</a:t>
            </a:r>
            <a:r>
              <a:rPr lang="es-ES" sz="2000" dirty="0"/>
              <a:t>. </a:t>
            </a:r>
            <a:r>
              <a:rPr lang="es-ES" sz="2000" dirty="0" err="1"/>
              <a:t>Horrela</a:t>
            </a:r>
            <a:r>
              <a:rPr lang="es-ES" sz="2000" dirty="0"/>
              <a:t>, </a:t>
            </a:r>
            <a:r>
              <a:rPr lang="es-ES" sz="2000" dirty="0" err="1"/>
              <a:t>dosien</a:t>
            </a:r>
            <a:r>
              <a:rPr lang="es-ES" sz="2000" dirty="0"/>
              <a:t> </a:t>
            </a:r>
            <a:r>
              <a:rPr lang="es-ES" sz="2000" dirty="0" err="1"/>
              <a:t>banaketa</a:t>
            </a:r>
            <a:r>
              <a:rPr lang="es-ES" sz="2000" dirty="0"/>
              <a:t> </a:t>
            </a:r>
            <a:r>
              <a:rPr lang="es-ES" sz="2000" dirty="0" err="1"/>
              <a:t>orekatuagoa</a:t>
            </a:r>
            <a:r>
              <a:rPr lang="es-ES" sz="2000" dirty="0"/>
              <a:t> </a:t>
            </a:r>
            <a:r>
              <a:rPr lang="es-ES" sz="2000" dirty="0" smtClean="0"/>
              <a:t>da.</a:t>
            </a:r>
            <a:endParaRPr lang="es-ES" sz="2000" dirty="0"/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2000" dirty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 err="1"/>
              <a:t>PKGetan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da 2 </a:t>
            </a:r>
            <a:r>
              <a:rPr lang="es-ES" sz="2000" dirty="0" err="1"/>
              <a:t>farmako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gehiagoren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konbinatuari</a:t>
            </a:r>
            <a:r>
              <a:rPr lang="es-ES" sz="2000" dirty="0"/>
              <a:t> </a:t>
            </a:r>
            <a:r>
              <a:rPr lang="es-ES" sz="2000" dirty="0" err="1"/>
              <a:t>buruzko</a:t>
            </a:r>
            <a:r>
              <a:rPr lang="es-ES" sz="2000" dirty="0"/>
              <a:t> </a:t>
            </a:r>
            <a:r>
              <a:rPr lang="es-ES" sz="2000" dirty="0" err="1"/>
              <a:t>ikerketa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gomendiorik</a:t>
            </a:r>
            <a:r>
              <a:rPr lang="es-ES" sz="2000" dirty="0"/>
              <a:t> </a:t>
            </a:r>
            <a:r>
              <a:rPr lang="es-ES" sz="2000" dirty="0" err="1" smtClean="0"/>
              <a:t>aurkitu</a:t>
            </a:r>
            <a:endParaRPr lang="es-ES" sz="2000" dirty="0" smtClean="0"/>
          </a:p>
          <a:p>
            <a:pPr marL="400050" lvl="1" indent="0">
              <a:buClr>
                <a:schemeClr val="tx2">
                  <a:lumMod val="50000"/>
                </a:schemeClr>
              </a:buClr>
              <a:buNone/>
            </a:pPr>
            <a:r>
              <a:rPr lang="es-ES" sz="1800" dirty="0" err="1" smtClean="0"/>
              <a:t>Kasu</a:t>
            </a:r>
            <a:r>
              <a:rPr lang="es-ES" sz="1800" dirty="0" smtClean="0"/>
              <a:t> </a:t>
            </a:r>
            <a:r>
              <a:rPr lang="es-ES" sz="1800" dirty="0" err="1"/>
              <a:t>horietan</a:t>
            </a:r>
            <a:r>
              <a:rPr lang="es-ES" sz="1800" dirty="0"/>
              <a:t> </a:t>
            </a:r>
            <a:r>
              <a:rPr lang="es-ES" sz="1800" dirty="0" err="1"/>
              <a:t>potentzialki</a:t>
            </a:r>
            <a:r>
              <a:rPr lang="es-ES" sz="1800" dirty="0"/>
              <a:t> </a:t>
            </a:r>
            <a:r>
              <a:rPr lang="es-ES" sz="1800" dirty="0" err="1"/>
              <a:t>ez-eraginkorrak</a:t>
            </a:r>
            <a:r>
              <a:rPr lang="es-ES" sz="1800" dirty="0"/>
              <a:t> </a:t>
            </a:r>
            <a:r>
              <a:rPr lang="es-ES" sz="1800" dirty="0" err="1"/>
              <a:t>izaten</a:t>
            </a:r>
            <a:r>
              <a:rPr lang="es-ES" sz="1800" dirty="0"/>
              <a:t> </a:t>
            </a:r>
            <a:r>
              <a:rPr lang="es-ES" sz="1800" dirty="0" err="1"/>
              <a:t>ari</a:t>
            </a:r>
            <a:r>
              <a:rPr lang="es-ES" sz="1800" dirty="0"/>
              <a:t> </a:t>
            </a:r>
            <a:r>
              <a:rPr lang="es-ES" sz="1800" dirty="0" err="1"/>
              <a:t>diren</a:t>
            </a:r>
            <a:r>
              <a:rPr lang="es-ES" sz="1800" dirty="0"/>
              <a:t> </a:t>
            </a:r>
            <a:r>
              <a:rPr lang="es-ES" sz="1800" dirty="0" err="1"/>
              <a:t>farmakoen</a:t>
            </a:r>
            <a:r>
              <a:rPr lang="es-ES" sz="1800" dirty="0"/>
              <a:t> </a:t>
            </a:r>
            <a:r>
              <a:rPr lang="es-ES" sz="1800" dirty="0" err="1"/>
              <a:t>preskripzioan</a:t>
            </a:r>
            <a:r>
              <a:rPr lang="es-ES" sz="1800" dirty="0"/>
              <a:t> </a:t>
            </a:r>
            <a:r>
              <a:rPr lang="es-ES" sz="1800" dirty="0" err="1"/>
              <a:t>atzera</a:t>
            </a:r>
            <a:r>
              <a:rPr lang="es-ES" sz="1800" dirty="0"/>
              <a:t> </a:t>
            </a:r>
            <a:r>
              <a:rPr lang="es-ES" sz="1800" dirty="0" err="1"/>
              <a:t>egitea</a:t>
            </a:r>
            <a:r>
              <a:rPr lang="es-ES" sz="1800" dirty="0"/>
              <a:t> </a:t>
            </a:r>
            <a:r>
              <a:rPr lang="es-ES" sz="1800" dirty="0" err="1"/>
              <a:t>baloratu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da, </a:t>
            </a:r>
            <a:r>
              <a:rPr lang="es-ES" sz="1800" dirty="0" err="1"/>
              <a:t>horrela</a:t>
            </a:r>
            <a:r>
              <a:rPr lang="es-ES" sz="1800" dirty="0"/>
              <a:t> </a:t>
            </a:r>
            <a:r>
              <a:rPr lang="es-ES" sz="1800" dirty="0" err="1"/>
              <a:t>interakzioak</a:t>
            </a:r>
            <a:r>
              <a:rPr lang="es-ES" sz="1800" dirty="0"/>
              <a:t> eta </a:t>
            </a:r>
            <a:r>
              <a:rPr lang="es-ES" sz="1800" dirty="0" err="1"/>
              <a:t>ondorio</a:t>
            </a:r>
            <a:r>
              <a:rPr lang="es-ES" sz="1800" dirty="0"/>
              <a:t> </a:t>
            </a:r>
            <a:r>
              <a:rPr lang="es-ES" sz="1800" dirty="0" err="1"/>
              <a:t>kaltegarriak</a:t>
            </a:r>
            <a:r>
              <a:rPr lang="es-ES" sz="1800" dirty="0"/>
              <a:t> </a:t>
            </a:r>
            <a:r>
              <a:rPr lang="es-ES" sz="1800" dirty="0" err="1"/>
              <a:t>ekiditeko</a:t>
            </a:r>
            <a:r>
              <a:rPr lang="es-ES" sz="1800" dirty="0"/>
              <a:t>. </a:t>
            </a:r>
          </a:p>
          <a:p>
            <a:pPr>
              <a:buFontTx/>
              <a:buNone/>
            </a:pPr>
            <a:endParaRPr lang="es-ES" sz="2000" dirty="0" smtClean="0"/>
          </a:p>
          <a:p>
            <a:endParaRPr lang="es-ES" sz="200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39552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ES" dirty="0" smtClean="0"/>
              <a:t>TERAPIA KONBINATUA (II)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7768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sz="4000" dirty="0" err="1" smtClean="0">
                <a:solidFill>
                  <a:schemeClr val="tx2"/>
                </a:solidFill>
                <a:latin typeface="Arial Black" pitchFamily="34" charset="0"/>
              </a:rPr>
              <a:t>Aurkibidea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83568" y="1124744"/>
            <a:ext cx="7772400" cy="43924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bg1"/>
              </a:buClr>
            </a:pPr>
            <a:r>
              <a:rPr lang="es-ES" sz="2400" dirty="0" smtClean="0">
                <a:solidFill>
                  <a:schemeClr val="bg1"/>
                </a:solidFill>
              </a:rPr>
              <a:t>SARRERA</a:t>
            </a:r>
          </a:p>
          <a:p>
            <a:pPr>
              <a:buClr>
                <a:schemeClr val="bg1"/>
              </a:buClr>
            </a:pPr>
            <a:r>
              <a:rPr lang="es-ES" sz="2400" dirty="0" smtClean="0">
                <a:solidFill>
                  <a:schemeClr val="bg1"/>
                </a:solidFill>
              </a:rPr>
              <a:t>MIN NEUROPATIKOAREN DEFINIZIO BERRIA</a:t>
            </a:r>
          </a:p>
          <a:p>
            <a:pPr>
              <a:buClr>
                <a:schemeClr val="bg1"/>
              </a:buClr>
            </a:pPr>
            <a:r>
              <a:rPr lang="es-ES" sz="2400" dirty="0" smtClean="0">
                <a:solidFill>
                  <a:schemeClr val="bg1"/>
                </a:solidFill>
              </a:rPr>
              <a:t>DIAGNOSTIKOA</a:t>
            </a:r>
          </a:p>
          <a:p>
            <a:pPr>
              <a:buClr>
                <a:schemeClr val="bg1"/>
              </a:buClr>
            </a:pPr>
            <a:r>
              <a:rPr lang="es-ES" sz="2400" dirty="0" smtClean="0">
                <a:solidFill>
                  <a:schemeClr val="bg1"/>
                </a:solidFill>
              </a:rPr>
              <a:t>TRATAMENDUARI BURUZKO KONTSIDERAZIO OROKORRAK</a:t>
            </a:r>
          </a:p>
          <a:p>
            <a:pPr>
              <a:buClr>
                <a:schemeClr val="bg1"/>
              </a:buClr>
            </a:pPr>
            <a:r>
              <a:rPr lang="es-ES" sz="2400" dirty="0" smtClean="0">
                <a:solidFill>
                  <a:schemeClr val="bg1"/>
                </a:solidFill>
              </a:rPr>
              <a:t>TRATAMENDU FARMAKOLOGIOAREN ERAGINKORTASUNA</a:t>
            </a:r>
          </a:p>
          <a:p>
            <a:pPr>
              <a:buClr>
                <a:schemeClr val="bg1"/>
              </a:buClr>
            </a:pPr>
            <a:r>
              <a:rPr lang="es-ES" sz="2400" dirty="0" smtClean="0">
                <a:solidFill>
                  <a:schemeClr val="bg1"/>
                </a:solidFill>
              </a:rPr>
              <a:t>LEHEN AUKERAKO TRATAMENDUAK</a:t>
            </a:r>
          </a:p>
          <a:p>
            <a:pPr>
              <a:buClr>
                <a:schemeClr val="bg1"/>
              </a:buClr>
            </a:pPr>
            <a:r>
              <a:rPr lang="es-ES" sz="2400" dirty="0" smtClean="0">
                <a:solidFill>
                  <a:schemeClr val="bg1"/>
                </a:solidFill>
              </a:rPr>
              <a:t>OPIOIDEAK: ZER EGINKIZUN DUTE?</a:t>
            </a:r>
          </a:p>
          <a:p>
            <a:pPr>
              <a:buClr>
                <a:schemeClr val="bg1"/>
              </a:buClr>
            </a:pPr>
            <a:r>
              <a:rPr lang="es-ES" sz="2400" dirty="0" smtClean="0">
                <a:solidFill>
                  <a:schemeClr val="bg1"/>
                </a:solidFill>
              </a:rPr>
              <a:t>LIDOKAINA PARTXEAK</a:t>
            </a:r>
          </a:p>
          <a:p>
            <a:pPr>
              <a:buClr>
                <a:schemeClr val="bg1"/>
              </a:buClr>
            </a:pPr>
            <a:r>
              <a:rPr lang="es-ES" sz="2400" dirty="0" smtClean="0">
                <a:solidFill>
                  <a:schemeClr val="bg1"/>
                </a:solidFill>
              </a:rPr>
              <a:t>AZALEKO KAPSAIZINA</a:t>
            </a:r>
          </a:p>
          <a:p>
            <a:pPr>
              <a:buClr>
                <a:schemeClr val="bg1"/>
              </a:buClr>
            </a:pPr>
            <a:r>
              <a:rPr lang="es-ES" sz="2400" dirty="0" smtClean="0">
                <a:solidFill>
                  <a:schemeClr val="bg1"/>
                </a:solidFill>
              </a:rPr>
              <a:t>TERAPIA KONBINATUA</a:t>
            </a:r>
          </a:p>
          <a:p>
            <a:pPr>
              <a:buClr>
                <a:schemeClr val="bg1"/>
              </a:buClr>
            </a:pPr>
            <a:endParaRPr lang="es-ES" sz="2400" dirty="0" smtClean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endParaRPr lang="es-E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 bwMode="auto">
          <a:xfrm>
            <a:off x="1327721" y="234851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err="1" smtClean="0">
                <a:solidFill>
                  <a:schemeClr val="tx2"/>
                </a:solidFill>
                <a:latin typeface="Arial Black" pitchFamily="34" charset="0"/>
              </a:rPr>
              <a:t>Ideia</a:t>
            </a:r>
            <a:r>
              <a:rPr lang="es-ES" sz="4400" baseline="0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s-ES" sz="4400" baseline="0" dirty="0" err="1" smtClean="0">
                <a:solidFill>
                  <a:schemeClr val="tx2"/>
                </a:solidFill>
                <a:latin typeface="Arial Black" pitchFamily="34" charset="0"/>
              </a:rPr>
              <a:t>nagusiak</a:t>
            </a:r>
            <a:endParaRPr lang="es-ES" sz="4400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801" y="1377851"/>
            <a:ext cx="8339103" cy="4139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572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ES" altLang="es-ES" sz="4000" dirty="0" err="1">
                <a:solidFill>
                  <a:schemeClr val="tx2"/>
                </a:solidFill>
                <a:latin typeface="Arial Black" pitchFamily="34" charset="0"/>
              </a:rPr>
              <a:t>Informazio</a:t>
            </a:r>
            <a:r>
              <a:rPr lang="es-ES" altLang="es-ES" sz="4000" dirty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s-ES" altLang="es-ES" sz="4000" dirty="0" err="1">
                <a:solidFill>
                  <a:schemeClr val="tx2"/>
                </a:solidFill>
                <a:latin typeface="Arial Black" pitchFamily="34" charset="0"/>
              </a:rPr>
              <a:t>gehiago</a:t>
            </a:r>
            <a:r>
              <a:rPr lang="es-ES" altLang="es-ES" sz="4000" dirty="0">
                <a:solidFill>
                  <a:schemeClr val="tx2"/>
                </a:solidFill>
                <a:latin typeface="Arial Black" pitchFamily="34" charset="0"/>
              </a:rPr>
              <a:t> eta </a:t>
            </a:r>
            <a:r>
              <a:rPr lang="es-ES" altLang="es-ES" sz="4000" dirty="0" err="1">
                <a:solidFill>
                  <a:schemeClr val="tx2"/>
                </a:solidFill>
                <a:latin typeface="Arial Black" pitchFamily="34" charset="0"/>
              </a:rPr>
              <a:t>bibliografia</a:t>
            </a:r>
            <a:r>
              <a:rPr lang="es-ES" altLang="es-ES" sz="4000" dirty="0">
                <a:solidFill>
                  <a:schemeClr val="tx2"/>
                </a:solidFill>
                <a:latin typeface="Arial Black" pitchFamily="34" charset="0"/>
              </a:rPr>
              <a:t>…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4294967295"/>
            <p:custDataLst>
              <p:tags r:id="rId3"/>
            </p:custDataLst>
          </p:nvPr>
        </p:nvSpPr>
        <p:spPr bwMode="auto">
          <a:xfrm>
            <a:off x="684213" y="1628775"/>
            <a:ext cx="4679875" cy="2808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_tradnl" sz="2800" b="1" dirty="0" smtClean="0">
              <a:latin typeface="Arial Unicode MS" pitchFamily="34" charset="-128"/>
            </a:endParaRPr>
          </a:p>
          <a:p>
            <a:endParaRPr lang="es-ES_tradnl" sz="2800" b="1" dirty="0" smtClean="0">
              <a:latin typeface="Arial Unicode MS" pitchFamily="34" charset="-128"/>
            </a:endParaRPr>
          </a:p>
          <a:p>
            <a:r>
              <a:rPr lang="es-ES_tradnl" sz="2800" b="1" dirty="0" smtClean="0">
                <a:latin typeface="Arial Unicode MS" pitchFamily="34" charset="-128"/>
                <a:hlinkClick r:id="rId6"/>
              </a:rPr>
              <a:t>INFAC 26 </a:t>
            </a:r>
            <a:r>
              <a:rPr lang="es-ES_tradnl" sz="2800" b="1" dirty="0" err="1" smtClean="0">
                <a:latin typeface="Arial Unicode MS" pitchFamily="34" charset="-128"/>
                <a:hlinkClick r:id="rId6"/>
              </a:rPr>
              <a:t>Lib</a:t>
            </a:r>
            <a:r>
              <a:rPr lang="es-ES_tradnl" sz="2800" b="1" dirty="0" smtClean="0">
                <a:latin typeface="Arial Unicode MS" pitchFamily="34" charset="-128"/>
                <a:hlinkClick r:id="rId6"/>
              </a:rPr>
              <a:t>, 8 Zb. </a:t>
            </a:r>
            <a:endParaRPr lang="es-ES_tradnl" sz="2800" b="1" dirty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_tradnl" sz="2800" b="1" dirty="0" smtClean="0"/>
          </a:p>
          <a:p>
            <a:endParaRPr lang="es-ES" sz="2800" b="1" dirty="0" smtClean="0"/>
          </a:p>
        </p:txBody>
      </p:sp>
      <p:sp>
        <p:nvSpPr>
          <p:cNvPr id="21510" name="Text Box 5"/>
          <p:cNvSpPr txBox="1">
            <a:spLocks noChangeArrowheads="1"/>
          </p:cNvSpPr>
          <p:nvPr/>
        </p:nvSpPr>
        <p:spPr bwMode="auto">
          <a:xfrm>
            <a:off x="5972779" y="2412998"/>
            <a:ext cx="3065137" cy="457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ES" b="1" i="1" dirty="0">
              <a:latin typeface="Verdana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SARRERA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340768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/>
              <a:t>2007an, INFAC </a:t>
            </a:r>
            <a:r>
              <a:rPr lang="es-ES" sz="2400" dirty="0" err="1"/>
              <a:t>buletin</a:t>
            </a:r>
            <a:r>
              <a:rPr lang="es-ES" sz="2400" dirty="0"/>
              <a:t> </a:t>
            </a:r>
            <a:r>
              <a:rPr lang="es-ES" sz="2400" dirty="0" err="1"/>
              <a:t>batek</a:t>
            </a:r>
            <a:r>
              <a:rPr lang="es-ES" sz="2400" dirty="0"/>
              <a:t> min </a:t>
            </a:r>
            <a:r>
              <a:rPr lang="es-ES" sz="2400" dirty="0" err="1"/>
              <a:t>neuropatikoa</a:t>
            </a:r>
            <a:r>
              <a:rPr lang="es-ES" sz="2400" dirty="0"/>
              <a:t> (MN) </a:t>
            </a:r>
            <a:r>
              <a:rPr lang="es-ES" sz="2400" dirty="0" err="1"/>
              <a:t>arintzeko</a:t>
            </a:r>
            <a:r>
              <a:rPr lang="es-ES" sz="2400" dirty="0"/>
              <a:t> </a:t>
            </a:r>
            <a:r>
              <a:rPr lang="es-ES" sz="2400" dirty="0" err="1"/>
              <a:t>erabiltzen</a:t>
            </a:r>
            <a:r>
              <a:rPr lang="es-ES" sz="2400" dirty="0"/>
              <a:t> </a:t>
            </a:r>
            <a:r>
              <a:rPr lang="es-ES" sz="2400" dirty="0" err="1"/>
              <a:t>diren</a:t>
            </a:r>
            <a:r>
              <a:rPr lang="es-ES" sz="2400" dirty="0"/>
              <a:t> </a:t>
            </a:r>
            <a:r>
              <a:rPr lang="es-ES" sz="2400" dirty="0" err="1"/>
              <a:t>farmakoei</a:t>
            </a:r>
            <a:r>
              <a:rPr lang="es-ES" sz="2400" dirty="0"/>
              <a:t> </a:t>
            </a:r>
            <a:r>
              <a:rPr lang="es-ES" sz="2400" dirty="0" err="1"/>
              <a:t>buruz</a:t>
            </a:r>
            <a:r>
              <a:rPr lang="es-ES" sz="2400" dirty="0"/>
              <a:t> </a:t>
            </a:r>
            <a:endParaRPr lang="es-ES" sz="2400" dirty="0" smtClean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 err="1"/>
              <a:t>B</a:t>
            </a:r>
            <a:r>
              <a:rPr lang="es-ES" sz="2400" dirty="0" err="1" smtClean="0"/>
              <a:t>errikustera</a:t>
            </a:r>
            <a:r>
              <a:rPr lang="es-ES" sz="2400" dirty="0" smtClean="0"/>
              <a:t> </a:t>
            </a:r>
            <a:r>
              <a:rPr lang="es-ES" sz="2400" dirty="0" err="1"/>
              <a:t>eraman</a:t>
            </a:r>
            <a:r>
              <a:rPr lang="es-ES" sz="2400" dirty="0"/>
              <a:t> </a:t>
            </a:r>
            <a:r>
              <a:rPr lang="es-ES" sz="2400" dirty="0" err="1"/>
              <a:t>gaituzten</a:t>
            </a:r>
            <a:r>
              <a:rPr lang="es-ES" sz="2400" dirty="0"/>
              <a:t> </a:t>
            </a:r>
            <a:r>
              <a:rPr lang="es-ES" sz="2400" dirty="0" err="1"/>
              <a:t>zenbait</a:t>
            </a:r>
            <a:r>
              <a:rPr lang="es-ES" sz="2400" dirty="0"/>
              <a:t> </a:t>
            </a:r>
            <a:r>
              <a:rPr lang="es-ES" sz="2400" dirty="0" err="1"/>
              <a:t>inguruabar</a:t>
            </a:r>
            <a:r>
              <a:rPr lang="es-ES" sz="2400" dirty="0"/>
              <a:t> </a:t>
            </a:r>
            <a:r>
              <a:rPr lang="es-ES" sz="2400" dirty="0" err="1"/>
              <a:t>daude</a:t>
            </a:r>
            <a:r>
              <a:rPr lang="es-ES" sz="2400" dirty="0" smtClean="0"/>
              <a:t>: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800" dirty="0" err="1" smtClean="0"/>
              <a:t>Berriro</a:t>
            </a:r>
            <a:r>
              <a:rPr lang="es-ES" sz="1800" dirty="0" smtClean="0"/>
              <a:t> </a:t>
            </a:r>
            <a:r>
              <a:rPr lang="es-ES" sz="1800" dirty="0" err="1"/>
              <a:t>definitu</a:t>
            </a:r>
            <a:r>
              <a:rPr lang="es-ES" sz="1800" dirty="0"/>
              <a:t> </a:t>
            </a:r>
            <a:r>
              <a:rPr lang="es-ES" sz="1800" dirty="0" smtClean="0"/>
              <a:t>da </a:t>
            </a:r>
            <a:r>
              <a:rPr lang="es-ES" sz="1800" dirty="0" err="1"/>
              <a:t>MNa</a:t>
            </a:r>
            <a:r>
              <a:rPr lang="es-ES" sz="1800" dirty="0"/>
              <a:t>.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800" dirty="0" err="1" smtClean="0"/>
              <a:t>Ezagunak</a:t>
            </a:r>
            <a:r>
              <a:rPr lang="es-ES" sz="1800" dirty="0" smtClean="0"/>
              <a:t> </a:t>
            </a:r>
            <a:r>
              <a:rPr lang="es-ES" sz="1800" dirty="0" err="1"/>
              <a:t>ziren</a:t>
            </a:r>
            <a:r>
              <a:rPr lang="es-ES" sz="1800" dirty="0"/>
              <a:t> </a:t>
            </a:r>
            <a:r>
              <a:rPr lang="es-ES" sz="1800" dirty="0" err="1"/>
              <a:t>zenbait</a:t>
            </a:r>
            <a:r>
              <a:rPr lang="es-ES" sz="1800" dirty="0"/>
              <a:t> </a:t>
            </a:r>
            <a:r>
              <a:rPr lang="es-ES" sz="1800" dirty="0" err="1"/>
              <a:t>printzipio</a:t>
            </a:r>
            <a:r>
              <a:rPr lang="es-ES" sz="1800" dirty="0"/>
              <a:t> </a:t>
            </a:r>
            <a:r>
              <a:rPr lang="es-ES" sz="1800" dirty="0" err="1"/>
              <a:t>aktiboren</a:t>
            </a:r>
            <a:r>
              <a:rPr lang="es-ES" sz="1800" dirty="0"/>
              <a:t> forma </a:t>
            </a:r>
            <a:r>
              <a:rPr lang="es-ES" sz="1800" dirty="0" err="1"/>
              <a:t>farmazeutiko</a:t>
            </a:r>
            <a:r>
              <a:rPr lang="es-ES" sz="1800" dirty="0"/>
              <a:t> </a:t>
            </a:r>
            <a:r>
              <a:rPr lang="es-ES" sz="1800" dirty="0" err="1"/>
              <a:t>berriak</a:t>
            </a:r>
            <a:r>
              <a:rPr lang="es-ES" sz="1800" dirty="0"/>
              <a:t> </a:t>
            </a:r>
            <a:r>
              <a:rPr lang="es-ES" sz="1800" dirty="0" err="1"/>
              <a:t>merkaturatu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</a:t>
            </a:r>
            <a:r>
              <a:rPr lang="es-ES" sz="1800" dirty="0" err="1" smtClean="0"/>
              <a:t>Espainian</a:t>
            </a:r>
            <a:endParaRPr lang="es-ES" sz="1800" dirty="0" smtClean="0"/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800" dirty="0" err="1" smtClean="0"/>
              <a:t>Farmako</a:t>
            </a:r>
            <a:r>
              <a:rPr lang="es-ES" sz="1800" dirty="0" smtClean="0"/>
              <a:t> </a:t>
            </a:r>
            <a:r>
              <a:rPr lang="es-ES" sz="1800" dirty="0" err="1"/>
              <a:t>batzuen</a:t>
            </a:r>
            <a:r>
              <a:rPr lang="es-ES" sz="1800" dirty="0"/>
              <a:t> </a:t>
            </a:r>
            <a:r>
              <a:rPr lang="es-ES" sz="1800" dirty="0" err="1"/>
              <a:t>posizionamendua</a:t>
            </a:r>
            <a:r>
              <a:rPr lang="es-ES" sz="1800" dirty="0"/>
              <a:t> </a:t>
            </a:r>
            <a:r>
              <a:rPr lang="es-ES" sz="1800" dirty="0" err="1"/>
              <a:t>aldatu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Berrikusketa</a:t>
            </a:r>
            <a:r>
              <a:rPr lang="es-ES" sz="1800" dirty="0"/>
              <a:t> </a:t>
            </a:r>
            <a:r>
              <a:rPr lang="es-ES" sz="1800" dirty="0" err="1"/>
              <a:t>Sistematiko</a:t>
            </a:r>
            <a:r>
              <a:rPr lang="es-ES" sz="1800" dirty="0"/>
              <a:t> (BS) eta </a:t>
            </a:r>
            <a:r>
              <a:rPr lang="es-ES" sz="1800" dirty="0" err="1"/>
              <a:t>Praktika</a:t>
            </a:r>
            <a:r>
              <a:rPr lang="es-ES" sz="1800" dirty="0"/>
              <a:t> </a:t>
            </a:r>
            <a:r>
              <a:rPr lang="es-ES" sz="1800" dirty="0" err="1" smtClean="0"/>
              <a:t>Klinikoko</a:t>
            </a:r>
            <a:r>
              <a:rPr lang="es-ES" sz="1800" dirty="0" smtClean="0"/>
              <a:t> </a:t>
            </a:r>
            <a:r>
              <a:rPr lang="es-ES" sz="1800" dirty="0" err="1"/>
              <a:t>Gida</a:t>
            </a:r>
            <a:r>
              <a:rPr lang="es-ES" sz="1800" dirty="0"/>
              <a:t> (PKG) </a:t>
            </a:r>
            <a:r>
              <a:rPr lang="es-ES" sz="1800" dirty="0" err="1"/>
              <a:t>berriak</a:t>
            </a:r>
            <a:r>
              <a:rPr lang="es-ES" sz="1800" dirty="0"/>
              <a:t> </a:t>
            </a:r>
            <a:r>
              <a:rPr lang="es-ES" sz="1800" dirty="0" err="1"/>
              <a:t>argitaratu</a:t>
            </a:r>
            <a:r>
              <a:rPr lang="es-ES" sz="1800" dirty="0"/>
              <a:t> </a:t>
            </a:r>
            <a:r>
              <a:rPr lang="es-ES" sz="1800" dirty="0" err="1" smtClean="0"/>
              <a:t>dira</a:t>
            </a:r>
            <a:endParaRPr lang="es-ES" sz="1800" dirty="0" smtClean="0"/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800" dirty="0" err="1" smtClean="0"/>
              <a:t>Azken</a:t>
            </a:r>
            <a:r>
              <a:rPr lang="es-ES" sz="1800" dirty="0" smtClean="0"/>
              <a:t> </a:t>
            </a:r>
            <a:r>
              <a:rPr lang="es-ES" sz="1800" dirty="0" err="1"/>
              <a:t>urteotan</a:t>
            </a:r>
            <a:r>
              <a:rPr lang="es-ES" sz="1800" dirty="0"/>
              <a:t> </a:t>
            </a:r>
            <a:r>
              <a:rPr lang="es-ES" sz="1800" dirty="0" err="1"/>
              <a:t>gorakada</a:t>
            </a:r>
            <a:r>
              <a:rPr lang="es-ES" sz="1800" dirty="0"/>
              <a:t> </a:t>
            </a:r>
            <a:r>
              <a:rPr lang="es-ES" sz="1800" dirty="0" err="1"/>
              <a:t>nabarmena</a:t>
            </a:r>
            <a:r>
              <a:rPr lang="es-ES" sz="1800" dirty="0"/>
              <a:t> </a:t>
            </a:r>
            <a:r>
              <a:rPr lang="es-ES" sz="1800" dirty="0" err="1"/>
              <a:t>egon</a:t>
            </a:r>
            <a:r>
              <a:rPr lang="es-ES" sz="1800" dirty="0"/>
              <a:t> da </a:t>
            </a:r>
            <a:r>
              <a:rPr lang="es-ES" sz="1800" dirty="0" err="1"/>
              <a:t>MNa</a:t>
            </a:r>
            <a:r>
              <a:rPr lang="es-ES" sz="1800" dirty="0"/>
              <a:t> </a:t>
            </a:r>
            <a:r>
              <a:rPr lang="es-ES" sz="1800" dirty="0" err="1"/>
              <a:t>tratatzeko</a:t>
            </a:r>
            <a:r>
              <a:rPr lang="es-ES" sz="1800" dirty="0"/>
              <a:t> </a:t>
            </a:r>
            <a:r>
              <a:rPr lang="es-ES" sz="1800" dirty="0" err="1"/>
              <a:t>erabiltzen</a:t>
            </a:r>
            <a:r>
              <a:rPr lang="es-ES" sz="1800" dirty="0"/>
              <a:t> </a:t>
            </a:r>
            <a:r>
              <a:rPr lang="es-ES" sz="1800" dirty="0" err="1"/>
              <a:t>diren</a:t>
            </a:r>
            <a:r>
              <a:rPr lang="es-ES" sz="1800" dirty="0"/>
              <a:t> </a:t>
            </a:r>
            <a:r>
              <a:rPr lang="es-ES" sz="1800" dirty="0" err="1"/>
              <a:t>sendagai</a:t>
            </a:r>
            <a:r>
              <a:rPr lang="es-ES" sz="1800" dirty="0"/>
              <a:t> </a:t>
            </a:r>
            <a:r>
              <a:rPr lang="es-ES" sz="1800" dirty="0" err="1"/>
              <a:t>batzuetan</a:t>
            </a:r>
            <a:r>
              <a:rPr lang="es-ES" sz="1800" dirty="0"/>
              <a:t> (</a:t>
            </a:r>
            <a:r>
              <a:rPr lang="es-ES" sz="1800" dirty="0" err="1"/>
              <a:t>gabapentina</a:t>
            </a:r>
            <a:r>
              <a:rPr lang="es-ES" sz="1800" dirty="0"/>
              <a:t>/ </a:t>
            </a:r>
            <a:r>
              <a:rPr lang="es-ES" sz="1800" dirty="0" err="1"/>
              <a:t>pregabalina</a:t>
            </a:r>
            <a:r>
              <a:rPr lang="es-ES" sz="1800" dirty="0"/>
              <a:t>, </a:t>
            </a:r>
            <a:r>
              <a:rPr lang="es-ES" sz="1800" dirty="0" err="1"/>
              <a:t>lidokaina</a:t>
            </a:r>
            <a:r>
              <a:rPr lang="es-ES" sz="1800" dirty="0"/>
              <a:t> </a:t>
            </a:r>
            <a:r>
              <a:rPr lang="es-ES" sz="1800" dirty="0" err="1"/>
              <a:t>partxeak</a:t>
            </a:r>
            <a:r>
              <a:rPr lang="es-ES" sz="1800" dirty="0"/>
              <a:t>, </a:t>
            </a:r>
            <a:r>
              <a:rPr lang="es-ES" sz="1800" dirty="0" err="1"/>
              <a:t>opioideak</a:t>
            </a:r>
            <a:r>
              <a:rPr lang="es-ES" sz="1800" dirty="0"/>
              <a:t>...), eta </a:t>
            </a:r>
            <a:r>
              <a:rPr lang="es-ES" sz="1800" dirty="0" err="1"/>
              <a:t>sendagai</a:t>
            </a:r>
            <a:r>
              <a:rPr lang="es-ES" sz="1800" dirty="0"/>
              <a:t> </a:t>
            </a:r>
            <a:r>
              <a:rPr lang="es-ES" sz="1800" dirty="0" err="1"/>
              <a:t>horietako</a:t>
            </a:r>
            <a:r>
              <a:rPr lang="es-ES" sz="1800" dirty="0"/>
              <a:t> </a:t>
            </a:r>
            <a:r>
              <a:rPr lang="es-ES" sz="1800" dirty="0" err="1"/>
              <a:t>batzuk</a:t>
            </a:r>
            <a:r>
              <a:rPr lang="es-ES" sz="1800" dirty="0"/>
              <a:t> </a:t>
            </a:r>
            <a:r>
              <a:rPr lang="es-ES" sz="1800" dirty="0" err="1"/>
              <a:t>gomendatuta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dauden</a:t>
            </a:r>
            <a:r>
              <a:rPr lang="es-ES" sz="1800" dirty="0"/>
              <a:t> </a:t>
            </a:r>
            <a:r>
              <a:rPr lang="es-ES" sz="1800" dirty="0" err="1"/>
              <a:t>indikazioetarako</a:t>
            </a:r>
            <a:r>
              <a:rPr lang="es-ES" sz="1800" dirty="0"/>
              <a:t> </a:t>
            </a:r>
            <a:r>
              <a:rPr lang="es-ES" sz="1800" dirty="0" err="1"/>
              <a:t>erabiltzen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(off-</a:t>
            </a:r>
            <a:r>
              <a:rPr lang="es-ES" sz="1800" dirty="0" err="1"/>
              <a:t>label</a:t>
            </a:r>
            <a:r>
              <a:rPr lang="es-ES" sz="1800" dirty="0"/>
              <a:t>).</a:t>
            </a:r>
          </a:p>
          <a:p>
            <a:endParaRPr lang="es-E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u-ES" b="1" dirty="0"/>
              <a:t>MIN NEUROPATIKOAREN DEFINIZIO BERRIA</a:t>
            </a:r>
            <a:endParaRPr lang="es-E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23528" y="1340768"/>
            <a:ext cx="8496944" cy="4320480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/>
              <a:t>2011n, </a:t>
            </a:r>
            <a:r>
              <a:rPr lang="es-ES" sz="2400" dirty="0" err="1"/>
              <a:t>IASPak</a:t>
            </a:r>
            <a:r>
              <a:rPr lang="es-ES" sz="2400" dirty="0"/>
              <a:t> </a:t>
            </a:r>
            <a:r>
              <a:rPr lang="es-ES" sz="2400" dirty="0" err="1"/>
              <a:t>berriro</a:t>
            </a:r>
            <a:r>
              <a:rPr lang="es-ES" sz="2400" dirty="0"/>
              <a:t> </a:t>
            </a:r>
            <a:r>
              <a:rPr lang="es-ES" sz="2400" dirty="0" err="1"/>
              <a:t>definitu</a:t>
            </a:r>
            <a:r>
              <a:rPr lang="es-ES" sz="2400" dirty="0"/>
              <a:t> </a:t>
            </a:r>
            <a:r>
              <a:rPr lang="es-ES" sz="2400" dirty="0" err="1"/>
              <a:t>zuen</a:t>
            </a:r>
            <a:r>
              <a:rPr lang="es-ES" sz="2400" dirty="0"/>
              <a:t> </a:t>
            </a:r>
            <a:r>
              <a:rPr lang="es-ES" sz="2400" dirty="0" smtClean="0"/>
              <a:t>MN: </a:t>
            </a:r>
            <a:r>
              <a:rPr lang="es-ES" sz="2400" b="1" dirty="0" smtClean="0"/>
              <a:t>«</a:t>
            </a:r>
            <a:r>
              <a:rPr lang="es-ES" sz="2400" b="1" dirty="0"/>
              <a:t>Sistema </a:t>
            </a:r>
            <a:r>
              <a:rPr lang="es-ES" sz="2400" b="1" dirty="0" err="1"/>
              <a:t>somatosentsorialaren</a:t>
            </a:r>
            <a:r>
              <a:rPr lang="es-ES" sz="2400" b="1" dirty="0"/>
              <a:t> </a:t>
            </a:r>
            <a:r>
              <a:rPr lang="es-ES" sz="2400" b="1" dirty="0" err="1" smtClean="0"/>
              <a:t>lesio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edo</a:t>
            </a:r>
            <a:r>
              <a:rPr lang="es-ES" sz="2400" b="1" dirty="0" smtClean="0"/>
              <a:t> </a:t>
            </a:r>
            <a:r>
              <a:rPr lang="es-ES" sz="2400" b="1" dirty="0" err="1"/>
              <a:t>gaixotasun</a:t>
            </a:r>
            <a:r>
              <a:rPr lang="es-ES" sz="2400" b="1" dirty="0"/>
              <a:t> </a:t>
            </a:r>
            <a:r>
              <a:rPr lang="es-ES" sz="2400" b="1" dirty="0" err="1"/>
              <a:t>batek</a:t>
            </a:r>
            <a:r>
              <a:rPr lang="es-ES" sz="2400" b="1" dirty="0"/>
              <a:t> </a:t>
            </a:r>
            <a:r>
              <a:rPr lang="es-ES" sz="2400" b="1" dirty="0" err="1"/>
              <a:t>maila</a:t>
            </a:r>
            <a:r>
              <a:rPr lang="es-ES" sz="2400" b="1" dirty="0"/>
              <a:t> </a:t>
            </a:r>
            <a:r>
              <a:rPr lang="es-ES" sz="2400" b="1" dirty="0" err="1"/>
              <a:t>zentral</a:t>
            </a:r>
            <a:r>
              <a:rPr lang="es-ES" sz="2400" b="1" dirty="0"/>
              <a:t> </a:t>
            </a:r>
            <a:r>
              <a:rPr lang="es-ES" sz="2400" b="1" dirty="0" err="1"/>
              <a:t>edo</a:t>
            </a:r>
            <a:r>
              <a:rPr lang="es-ES" sz="2400" b="1" dirty="0"/>
              <a:t> </a:t>
            </a:r>
            <a:r>
              <a:rPr lang="es-ES" sz="2400" b="1" dirty="0" err="1"/>
              <a:t>periferikoan</a:t>
            </a:r>
            <a:r>
              <a:rPr lang="es-ES" sz="2400" b="1" dirty="0"/>
              <a:t> </a:t>
            </a:r>
            <a:r>
              <a:rPr lang="es-ES" sz="2400" b="1" dirty="0" err="1"/>
              <a:t>sortutako</a:t>
            </a:r>
            <a:r>
              <a:rPr lang="es-ES" sz="2400" b="1" dirty="0"/>
              <a:t> mina». </a:t>
            </a:r>
            <a:endParaRPr lang="es-ES" sz="2400" b="1" dirty="0" smtClean="0"/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2000" dirty="0" smtClean="0"/>
              <a:t>MN </a:t>
            </a:r>
            <a:r>
              <a:rPr lang="es-ES" sz="2000" dirty="0" err="1" smtClean="0"/>
              <a:t>beste</a:t>
            </a:r>
            <a:r>
              <a:rPr lang="es-ES" sz="2000" dirty="0" smtClean="0"/>
              <a:t> </a:t>
            </a:r>
            <a:r>
              <a:rPr lang="es-ES" sz="2000" dirty="0"/>
              <a:t>min mota </a:t>
            </a:r>
            <a:r>
              <a:rPr lang="es-ES" sz="2000" dirty="0" err="1"/>
              <a:t>batzuetatik</a:t>
            </a:r>
            <a:r>
              <a:rPr lang="es-ES" sz="2000" dirty="0"/>
              <a:t> </a:t>
            </a:r>
            <a:r>
              <a:rPr lang="es-ES" sz="2000" dirty="0" err="1"/>
              <a:t>bereizteko</a:t>
            </a:r>
            <a:r>
              <a:rPr lang="es-ES" sz="2000" dirty="0"/>
              <a:t> </a:t>
            </a:r>
            <a:r>
              <a:rPr lang="es-ES" sz="2000" dirty="0" err="1" smtClean="0"/>
              <a:t>errazten</a:t>
            </a:r>
            <a:r>
              <a:rPr lang="es-ES" sz="2000" dirty="0" smtClean="0"/>
              <a:t> du </a:t>
            </a:r>
            <a:r>
              <a:rPr lang="es-ES" sz="2000" dirty="0" err="1" smtClean="0"/>
              <a:t>besteak</a:t>
            </a:r>
            <a:r>
              <a:rPr lang="es-ES" sz="2000" dirty="0" smtClean="0"/>
              <a:t> </a:t>
            </a:r>
            <a:r>
              <a:rPr lang="es-ES" sz="2000" dirty="0" err="1"/>
              <a:t>beste</a:t>
            </a:r>
            <a:r>
              <a:rPr lang="es-ES" sz="2000" dirty="0"/>
              <a:t>, min </a:t>
            </a:r>
            <a:r>
              <a:rPr lang="es-ES" sz="2000" dirty="0" err="1"/>
              <a:t>nozizeptiborik</a:t>
            </a:r>
            <a:r>
              <a:rPr lang="es-ES" sz="2000" dirty="0"/>
              <a:t> (sistema </a:t>
            </a:r>
            <a:r>
              <a:rPr lang="es-ES" sz="2000" dirty="0" err="1"/>
              <a:t>somatosentsorialaren</a:t>
            </a:r>
            <a:r>
              <a:rPr lang="es-ES" sz="2000" dirty="0"/>
              <a:t> </a:t>
            </a:r>
            <a:r>
              <a:rPr lang="es-ES" sz="2000" dirty="0" err="1"/>
              <a:t>funtzionamendu</a:t>
            </a:r>
            <a:r>
              <a:rPr lang="es-ES" sz="2000" dirty="0"/>
              <a:t> </a:t>
            </a:r>
            <a:r>
              <a:rPr lang="es-ES" sz="2000" dirty="0" err="1" smtClean="0"/>
              <a:t>normalarekin</a:t>
            </a:r>
            <a:r>
              <a:rPr lang="es-ES" sz="2000" dirty="0" smtClean="0"/>
              <a:t> </a:t>
            </a:r>
            <a:r>
              <a:rPr lang="es-ES" sz="2000" dirty="0" err="1" smtClean="0"/>
              <a:t>ematen</a:t>
            </a:r>
            <a:r>
              <a:rPr lang="es-ES" sz="2000" dirty="0" smtClean="0"/>
              <a:t> </a:t>
            </a:r>
            <a:r>
              <a:rPr lang="es-ES" sz="2000" dirty="0" err="1"/>
              <a:t>dena</a:t>
            </a:r>
            <a:r>
              <a:rPr lang="es-ES" sz="2000" dirty="0"/>
              <a:t>)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nerbio-sistemaren</a:t>
            </a:r>
            <a:r>
              <a:rPr lang="es-ES" sz="2000" dirty="0"/>
              <a:t> </a:t>
            </a:r>
            <a:r>
              <a:rPr lang="es-ES" sz="2000" dirty="0" err="1"/>
              <a:t>aldaketekin</a:t>
            </a:r>
            <a:r>
              <a:rPr lang="es-ES" sz="2000" dirty="0"/>
              <a:t> </a:t>
            </a:r>
            <a:r>
              <a:rPr lang="es-ES" sz="2000" dirty="0" err="1"/>
              <a:t>lotutako</a:t>
            </a:r>
            <a:r>
              <a:rPr lang="es-ES" sz="2000" dirty="0"/>
              <a:t> </a:t>
            </a:r>
            <a:r>
              <a:rPr lang="es-ES" sz="2000" dirty="0" err="1"/>
              <a:t>minetik</a:t>
            </a:r>
            <a:r>
              <a:rPr lang="es-ES" sz="2000" dirty="0"/>
              <a:t> </a:t>
            </a:r>
            <a:r>
              <a:rPr lang="es-ES" sz="2000" dirty="0" err="1"/>
              <a:t>bereizteko</a:t>
            </a:r>
            <a:r>
              <a:rPr lang="es-ES" sz="2000" dirty="0"/>
              <a:t>, </a:t>
            </a:r>
            <a:r>
              <a:rPr lang="es-ES" sz="2000" dirty="0" err="1"/>
              <a:t>adibidez</a:t>
            </a:r>
            <a:r>
              <a:rPr lang="es-ES" sz="2000" dirty="0"/>
              <a:t>, </a:t>
            </a:r>
            <a:r>
              <a:rPr lang="es-ES" sz="2000" dirty="0" err="1"/>
              <a:t>sentsibilizazio</a:t>
            </a:r>
            <a:r>
              <a:rPr lang="es-ES" sz="2000" dirty="0"/>
              <a:t> </a:t>
            </a:r>
            <a:r>
              <a:rPr lang="es-ES" sz="2000" dirty="0" err="1"/>
              <a:t>zentraletik</a:t>
            </a:r>
            <a:r>
              <a:rPr lang="es-ES" sz="2000" dirty="0"/>
              <a:t>.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2000" dirty="0" smtClean="0"/>
              <a:t>MN </a:t>
            </a:r>
            <a:r>
              <a:rPr lang="es-ES" sz="2000" dirty="0" err="1"/>
              <a:t>kontzeptutik</a:t>
            </a:r>
            <a:r>
              <a:rPr lang="es-ES" sz="2000" dirty="0"/>
              <a:t> </a:t>
            </a:r>
            <a:r>
              <a:rPr lang="es-ES" sz="2000" dirty="0" err="1"/>
              <a:t>kanpo</a:t>
            </a:r>
            <a:r>
              <a:rPr lang="es-ES" sz="2000" dirty="0"/>
              <a:t> </a:t>
            </a:r>
            <a:r>
              <a:rPr lang="es-ES" sz="2000" dirty="0" err="1"/>
              <a:t>geratu</a:t>
            </a:r>
            <a:r>
              <a:rPr lang="es-ES" sz="2000" dirty="0"/>
              <a:t> </a:t>
            </a:r>
            <a:r>
              <a:rPr lang="es-ES" sz="2000" dirty="0" err="1"/>
              <a:t>ziren</a:t>
            </a:r>
            <a:r>
              <a:rPr lang="es-ES" sz="2000" dirty="0"/>
              <a:t> </a:t>
            </a:r>
            <a:r>
              <a:rPr lang="es-ES" sz="2000" dirty="0" err="1"/>
              <a:t>fisiopatologia</a:t>
            </a:r>
            <a:r>
              <a:rPr lang="es-ES" sz="2000" dirty="0"/>
              <a:t> </a:t>
            </a:r>
            <a:r>
              <a:rPr lang="es-ES" sz="2000" dirty="0" err="1"/>
              <a:t>ezezaguneko</a:t>
            </a:r>
            <a:r>
              <a:rPr lang="es-ES" sz="2000" dirty="0"/>
              <a:t> </a:t>
            </a:r>
            <a:r>
              <a:rPr lang="es-ES" sz="2000" dirty="0" err="1"/>
              <a:t>sindrome</a:t>
            </a:r>
            <a:r>
              <a:rPr lang="es-ES" sz="2000" dirty="0"/>
              <a:t> </a:t>
            </a:r>
            <a:r>
              <a:rPr lang="es-ES" sz="2000" dirty="0" err="1" smtClean="0"/>
              <a:t>batzuk</a:t>
            </a:r>
            <a:r>
              <a:rPr lang="es-ES" sz="2000" dirty="0"/>
              <a:t> </a:t>
            </a:r>
            <a:r>
              <a:rPr lang="es-ES" sz="2000" dirty="0" smtClean="0"/>
              <a:t>( fibromialgia</a:t>
            </a:r>
            <a:r>
              <a:rPr lang="es-ES" sz="2000" dirty="0"/>
              <a:t>, I. </a:t>
            </a:r>
            <a:r>
              <a:rPr lang="es-ES" sz="2000" dirty="0" err="1"/>
              <a:t>motako</a:t>
            </a:r>
            <a:r>
              <a:rPr lang="es-ES" sz="2000" dirty="0"/>
              <a:t> min </a:t>
            </a:r>
            <a:r>
              <a:rPr lang="es-ES" sz="2000" dirty="0" err="1"/>
              <a:t>erregional</a:t>
            </a:r>
            <a:r>
              <a:rPr lang="es-ES" sz="2000" dirty="0"/>
              <a:t> </a:t>
            </a:r>
            <a:r>
              <a:rPr lang="es-ES" sz="2000" dirty="0" err="1"/>
              <a:t>konplexuaren</a:t>
            </a:r>
            <a:r>
              <a:rPr lang="es-ES" sz="2000" dirty="0"/>
              <a:t> </a:t>
            </a:r>
            <a:r>
              <a:rPr lang="es-ES" sz="2000" dirty="0" err="1"/>
              <a:t>sindromea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erradikulopatiarik</a:t>
            </a:r>
            <a:r>
              <a:rPr lang="es-ES" sz="2000" dirty="0"/>
              <a:t> </a:t>
            </a:r>
            <a:r>
              <a:rPr lang="es-ES" sz="2000" dirty="0" err="1"/>
              <a:t>gabeko</a:t>
            </a:r>
            <a:r>
              <a:rPr lang="es-ES" sz="2000" dirty="0"/>
              <a:t> </a:t>
            </a:r>
            <a:r>
              <a:rPr lang="es-ES" sz="2000" dirty="0" err="1"/>
              <a:t>lunbalgia</a:t>
            </a:r>
            <a:r>
              <a:rPr lang="es-ES" sz="2000" dirty="0"/>
              <a:t> </a:t>
            </a:r>
            <a:r>
              <a:rPr lang="es-ES" sz="2000" dirty="0" err="1" smtClean="0"/>
              <a:t>kronikoa</a:t>
            </a:r>
            <a:r>
              <a:rPr lang="es-ES" sz="2000" dirty="0" smtClean="0"/>
              <a:t>…)</a:t>
            </a:r>
            <a:endParaRPr lang="es-ES" sz="2000" dirty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/>
              <a:t>Minaren </a:t>
            </a:r>
            <a:r>
              <a:rPr lang="es-ES" sz="2400" dirty="0" err="1"/>
              <a:t>izaera</a:t>
            </a:r>
            <a:r>
              <a:rPr lang="es-ES" sz="2400" dirty="0"/>
              <a:t> eta min horren </a:t>
            </a:r>
            <a:r>
              <a:rPr lang="es-ES" sz="2400" dirty="0" err="1"/>
              <a:t>azpiko</a:t>
            </a:r>
            <a:r>
              <a:rPr lang="es-ES" sz="2400" dirty="0"/>
              <a:t> </a:t>
            </a:r>
            <a:r>
              <a:rPr lang="es-ES" sz="2400" dirty="0" err="1"/>
              <a:t>fisiopatologia</a:t>
            </a:r>
            <a:r>
              <a:rPr lang="es-ES" sz="2400" dirty="0"/>
              <a:t> </a:t>
            </a:r>
            <a:r>
              <a:rPr lang="es-ES" sz="2400" dirty="0" err="1"/>
              <a:t>ezagutzea</a:t>
            </a:r>
            <a:r>
              <a:rPr lang="es-ES" sz="2400" dirty="0"/>
              <a:t> </a:t>
            </a:r>
            <a:r>
              <a:rPr lang="es-ES" sz="2400" dirty="0" err="1"/>
              <a:t>garrantzitsua</a:t>
            </a:r>
            <a:r>
              <a:rPr lang="es-ES" sz="2400" dirty="0"/>
              <a:t> da </a:t>
            </a:r>
            <a:r>
              <a:rPr lang="es-ES" sz="2400" dirty="0" err="1"/>
              <a:t>tratamendurako</a:t>
            </a:r>
            <a:r>
              <a:rPr lang="es-ES" sz="2400" dirty="0"/>
              <a:t> estrategia </a:t>
            </a:r>
            <a:r>
              <a:rPr lang="es-ES" sz="2400" dirty="0" err="1"/>
              <a:t>egoki</a:t>
            </a:r>
            <a:r>
              <a:rPr lang="es-ES" sz="2400" dirty="0"/>
              <a:t> </a:t>
            </a:r>
            <a:r>
              <a:rPr lang="es-ES" sz="2400" dirty="0" err="1"/>
              <a:t>bat</a:t>
            </a:r>
            <a:r>
              <a:rPr lang="es-ES" sz="2400" dirty="0"/>
              <a:t> </a:t>
            </a:r>
            <a:r>
              <a:rPr lang="es-ES" sz="2400" dirty="0" err="1"/>
              <a:t>ezartzeko</a:t>
            </a:r>
            <a:r>
              <a:rPr lang="es-ES" sz="2400" dirty="0"/>
              <a:t>;</a:t>
            </a:r>
            <a:r>
              <a:rPr lang="es-ES" sz="2800" dirty="0"/>
              <a:t> </a:t>
            </a:r>
            <a:endParaRPr lang="es-ES" sz="2800" dirty="0" smtClean="0"/>
          </a:p>
        </p:txBody>
      </p:sp>
    </p:spTree>
    <p:extLst>
      <p:ext uri="{BB962C8B-B14F-4D97-AF65-F5344CB8AC3E}">
        <p14:creationId xmlns:p14="http://schemas.microsoft.com/office/powerpoint/2010/main" val="64480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u-ES" b="1" dirty="0" smtClean="0"/>
              <a:t>DIAGNOSTIKOA</a:t>
            </a:r>
            <a:endParaRPr lang="es-E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23528" y="1340768"/>
            <a:ext cx="8496944" cy="4320480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 marL="0" indent="0">
              <a:buClr>
                <a:schemeClr val="accent1"/>
              </a:buClr>
              <a:buNone/>
            </a:pPr>
            <a:r>
              <a:rPr lang="es-ES" sz="2400" dirty="0" err="1" smtClean="0"/>
              <a:t>PKGek</a:t>
            </a:r>
            <a:r>
              <a:rPr lang="es-ES" sz="2400" dirty="0" smtClean="0"/>
              <a:t> </a:t>
            </a:r>
            <a:r>
              <a:rPr lang="es-ES" sz="2400" dirty="0" err="1"/>
              <a:t>ikuspuntu</a:t>
            </a:r>
            <a:r>
              <a:rPr lang="es-ES" sz="2400" dirty="0"/>
              <a:t> </a:t>
            </a:r>
            <a:r>
              <a:rPr lang="es-ES" sz="2400" dirty="0" err="1"/>
              <a:t>egituratua</a:t>
            </a:r>
            <a:r>
              <a:rPr lang="es-ES" sz="2400" dirty="0"/>
              <a:t> </a:t>
            </a:r>
            <a:r>
              <a:rPr lang="es-ES" sz="2400" dirty="0" err="1"/>
              <a:t>gomendatzen</a:t>
            </a:r>
            <a:r>
              <a:rPr lang="es-ES" sz="2400" dirty="0"/>
              <a:t> </a:t>
            </a:r>
            <a:r>
              <a:rPr lang="es-ES" sz="2400" dirty="0" err="1" smtClean="0"/>
              <a:t>dute</a:t>
            </a:r>
            <a:r>
              <a:rPr lang="es-ES" sz="2400" dirty="0" smtClean="0"/>
              <a:t>: </a:t>
            </a:r>
          </a:p>
          <a:p>
            <a:pPr>
              <a:buClr>
                <a:schemeClr val="accent1"/>
              </a:buClr>
            </a:pPr>
            <a:r>
              <a:rPr lang="es-ES" sz="2400" b="1" dirty="0" err="1" smtClean="0"/>
              <a:t>Anamnesia</a:t>
            </a:r>
            <a:r>
              <a:rPr lang="es-ES" sz="2400" b="1" dirty="0" smtClean="0"/>
              <a:t> </a:t>
            </a:r>
            <a:r>
              <a:rPr lang="es-ES" sz="2400" dirty="0" smtClean="0"/>
              <a:t>: «</a:t>
            </a:r>
            <a:r>
              <a:rPr lang="es-ES" sz="2400" dirty="0" err="1"/>
              <a:t>posiblea</a:t>
            </a:r>
            <a:r>
              <a:rPr lang="es-ES" sz="2400" dirty="0"/>
              <a:t>» </a:t>
            </a:r>
            <a:r>
              <a:rPr lang="es-ES" sz="2400" dirty="0" err="1"/>
              <a:t>ziurtasun-mailarako</a:t>
            </a:r>
            <a:r>
              <a:rPr lang="es-ES" sz="2400" dirty="0"/>
              <a:t>. </a:t>
            </a:r>
            <a:r>
              <a:rPr lang="es-ES" sz="2400" dirty="0" err="1"/>
              <a:t>Lesio</a:t>
            </a:r>
            <a:r>
              <a:rPr lang="es-ES" sz="2400" dirty="0"/>
              <a:t> </a:t>
            </a:r>
            <a:r>
              <a:rPr lang="es-ES" sz="2400" dirty="0" err="1"/>
              <a:t>neurologiko</a:t>
            </a:r>
            <a:r>
              <a:rPr lang="es-ES" sz="2400" dirty="0"/>
              <a:t> </a:t>
            </a:r>
            <a:r>
              <a:rPr lang="es-ES" sz="2400" dirty="0" err="1"/>
              <a:t>esanguratsuaren</a:t>
            </a:r>
            <a:r>
              <a:rPr lang="es-ES" sz="2400" dirty="0"/>
              <a:t> historia </a:t>
            </a:r>
            <a:r>
              <a:rPr lang="es-ES" sz="2400" dirty="0" err="1"/>
              <a:t>iradokitzailea</a:t>
            </a:r>
            <a:r>
              <a:rPr lang="es-ES" sz="2400" dirty="0"/>
              <a:t> </a:t>
            </a:r>
            <a:r>
              <a:rPr lang="es-ES" sz="2400" dirty="0" smtClean="0"/>
              <a:t>, </a:t>
            </a:r>
            <a:r>
              <a:rPr lang="es-ES" sz="2400" dirty="0"/>
              <a:t>min </a:t>
            </a:r>
            <a:r>
              <a:rPr lang="es-ES" sz="2400" dirty="0" err="1"/>
              <a:t>motaren</a:t>
            </a:r>
            <a:r>
              <a:rPr lang="es-ES" sz="2400" dirty="0"/>
              <a:t> </a:t>
            </a:r>
            <a:r>
              <a:rPr lang="es-ES" sz="2400" dirty="0" err="1" smtClean="0"/>
              <a:t>deskribapena</a:t>
            </a:r>
            <a:r>
              <a:rPr lang="es-ES" sz="2400" dirty="0" smtClean="0"/>
              <a:t>, minaren </a:t>
            </a:r>
            <a:r>
              <a:rPr lang="es-ES" sz="2400" dirty="0" err="1" smtClean="0"/>
              <a:t>distribuzioa</a:t>
            </a:r>
            <a:r>
              <a:rPr lang="es-ES" sz="2400" dirty="0" smtClean="0"/>
              <a:t>... </a:t>
            </a:r>
            <a:endParaRPr lang="es-ES" sz="2400" dirty="0"/>
          </a:p>
          <a:p>
            <a:pPr>
              <a:buClr>
                <a:schemeClr val="accent1"/>
              </a:buClr>
            </a:pPr>
            <a:r>
              <a:rPr lang="es-ES" sz="2400" b="1" dirty="0" err="1"/>
              <a:t>Azterketa</a:t>
            </a:r>
            <a:r>
              <a:rPr lang="es-ES" sz="2400" b="1" dirty="0"/>
              <a:t> </a:t>
            </a:r>
            <a:r>
              <a:rPr lang="es-ES" sz="2400" b="1" dirty="0" err="1"/>
              <a:t>klinikoa</a:t>
            </a:r>
            <a:r>
              <a:rPr lang="es-ES" sz="2400" dirty="0"/>
              <a:t>: </a:t>
            </a:r>
            <a:r>
              <a:rPr lang="es-ES" sz="2400" dirty="0" smtClean="0"/>
              <a:t>«</a:t>
            </a:r>
            <a:r>
              <a:rPr lang="es-ES" sz="2400" dirty="0" err="1"/>
              <a:t>gertagarria</a:t>
            </a:r>
            <a:r>
              <a:rPr lang="es-ES" sz="2400" dirty="0"/>
              <a:t>» </a:t>
            </a:r>
            <a:r>
              <a:rPr lang="es-ES" sz="2400" dirty="0" err="1"/>
              <a:t>ziurtasun-mailarako</a:t>
            </a:r>
            <a:r>
              <a:rPr lang="es-ES" sz="2400" dirty="0"/>
              <a:t>. </a:t>
            </a:r>
            <a:r>
              <a:rPr lang="es-ES" sz="2400" dirty="0" err="1"/>
              <a:t>Aldaketa</a:t>
            </a:r>
            <a:r>
              <a:rPr lang="es-ES" sz="2400" dirty="0"/>
              <a:t> </a:t>
            </a:r>
            <a:r>
              <a:rPr lang="es-ES" sz="2400" dirty="0" err="1"/>
              <a:t>sentsorialak</a:t>
            </a:r>
            <a:r>
              <a:rPr lang="es-ES" sz="2400" dirty="0"/>
              <a:t> </a:t>
            </a:r>
            <a:r>
              <a:rPr lang="es-ES" sz="2400" dirty="0" err="1"/>
              <a:t>hautemateko</a:t>
            </a:r>
            <a:r>
              <a:rPr lang="es-ES" sz="2400" dirty="0"/>
              <a:t> </a:t>
            </a:r>
            <a:r>
              <a:rPr lang="es-ES" sz="2400" dirty="0" err="1"/>
              <a:t>probak</a:t>
            </a:r>
            <a:r>
              <a:rPr lang="es-ES" sz="2400" dirty="0"/>
              <a:t> </a:t>
            </a:r>
            <a:r>
              <a:rPr lang="es-ES" sz="2400" dirty="0" smtClean="0"/>
              <a:t>eta </a:t>
            </a:r>
            <a:r>
              <a:rPr lang="es-ES" sz="2400" dirty="0" err="1"/>
              <a:t>balioetsitako</a:t>
            </a:r>
            <a:r>
              <a:rPr lang="es-ES" sz="2400" dirty="0"/>
              <a:t> </a:t>
            </a:r>
            <a:r>
              <a:rPr lang="es-ES" sz="2400" dirty="0" err="1"/>
              <a:t>eskalak</a:t>
            </a:r>
            <a:r>
              <a:rPr lang="es-ES" sz="2400" dirty="0"/>
              <a:t> </a:t>
            </a:r>
            <a:r>
              <a:rPr lang="es-ES" sz="2400" dirty="0" err="1" smtClean="0"/>
              <a:t>erabiltzea</a:t>
            </a:r>
            <a:endParaRPr lang="es-ES" sz="2400" dirty="0"/>
          </a:p>
          <a:p>
            <a:pPr>
              <a:buClr>
                <a:schemeClr val="accent1"/>
              </a:buClr>
            </a:pPr>
            <a:r>
              <a:rPr lang="es-ES" sz="2400" b="1" dirty="0" err="1"/>
              <a:t>Konfirmatzeko</a:t>
            </a:r>
            <a:r>
              <a:rPr lang="es-ES" sz="2400" b="1" dirty="0"/>
              <a:t> </a:t>
            </a:r>
            <a:r>
              <a:rPr lang="es-ES" sz="2400" b="1" dirty="0" err="1"/>
              <a:t>testak</a:t>
            </a:r>
            <a:r>
              <a:rPr lang="es-ES" sz="2400" b="1" dirty="0"/>
              <a:t> </a:t>
            </a:r>
            <a:r>
              <a:rPr lang="es-ES" sz="2400" b="1" dirty="0" smtClean="0"/>
              <a:t>:</a:t>
            </a:r>
            <a:r>
              <a:rPr lang="es-ES" sz="2400" dirty="0" smtClean="0"/>
              <a:t>«</a:t>
            </a:r>
            <a:r>
              <a:rPr lang="es-ES" sz="2400" dirty="0" err="1"/>
              <a:t>Behin-betiko</a:t>
            </a:r>
            <a:r>
              <a:rPr lang="es-ES" sz="2400" dirty="0"/>
              <a:t>» </a:t>
            </a:r>
            <a:r>
              <a:rPr lang="es-ES" sz="2400" dirty="0" err="1" smtClean="0"/>
              <a:t>ziurtasun-mailarako</a:t>
            </a:r>
            <a:r>
              <a:rPr lang="es-ES" sz="2400" dirty="0" smtClean="0"/>
              <a:t> (</a:t>
            </a:r>
            <a:r>
              <a:rPr lang="es-ES" sz="2400" dirty="0"/>
              <a:t>EMN, </a:t>
            </a:r>
            <a:r>
              <a:rPr lang="es-ES" sz="2400" dirty="0" err="1"/>
              <a:t>elektromiograma</a:t>
            </a:r>
            <a:r>
              <a:rPr lang="es-ES" sz="2400" dirty="0"/>
              <a:t>, </a:t>
            </a:r>
            <a:r>
              <a:rPr lang="es-ES" sz="2400" dirty="0" err="1"/>
              <a:t>etab</a:t>
            </a:r>
            <a:r>
              <a:rPr lang="es-ES" sz="2400" dirty="0"/>
              <a:t>.), </a:t>
            </a:r>
            <a:r>
              <a:rPr lang="es-ES" sz="2400" dirty="0" err="1"/>
              <a:t>baldin</a:t>
            </a:r>
            <a:r>
              <a:rPr lang="es-ES" sz="2400" dirty="0"/>
              <a:t> eta </a:t>
            </a:r>
            <a:r>
              <a:rPr lang="es-ES" sz="2400" dirty="0" err="1"/>
              <a:t>tratamendua</a:t>
            </a:r>
            <a:r>
              <a:rPr lang="es-ES" sz="2400" dirty="0"/>
              <a:t> </a:t>
            </a:r>
            <a:r>
              <a:rPr lang="es-ES" sz="2400" dirty="0" err="1"/>
              <a:t>orientatzeko</a:t>
            </a:r>
            <a:r>
              <a:rPr lang="es-ES" sz="2400" dirty="0"/>
              <a:t> </a:t>
            </a:r>
            <a:r>
              <a:rPr lang="es-ES" sz="2400" dirty="0" err="1"/>
              <a:t>beharrezkoak</a:t>
            </a:r>
            <a:r>
              <a:rPr lang="es-ES" sz="2400" dirty="0"/>
              <a:t> </a:t>
            </a:r>
            <a:r>
              <a:rPr lang="es-ES" sz="2400" dirty="0" err="1"/>
              <a:t>badira</a:t>
            </a:r>
            <a:r>
              <a:rPr lang="es-E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213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0840"/>
            <a:ext cx="8229600" cy="1143000"/>
          </a:xfrm>
        </p:spPr>
        <p:txBody>
          <a:bodyPr/>
          <a:lstStyle/>
          <a:p>
            <a:r>
              <a:rPr lang="es-ES" dirty="0"/>
              <a:t>TRATAMENDUARI BURUZKO KONTSIDERAZIO OROKORRAK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107504" y="1124744"/>
            <a:ext cx="9036496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b="1" dirty="0" err="1" smtClean="0"/>
              <a:t>Pazienteen</a:t>
            </a:r>
            <a:r>
              <a:rPr lang="es-ES" sz="1800" b="1" dirty="0" smtClean="0"/>
              <a:t> </a:t>
            </a:r>
            <a:r>
              <a:rPr lang="es-ES" sz="1800" b="1" dirty="0" err="1"/>
              <a:t>erdiak</a:t>
            </a:r>
            <a:r>
              <a:rPr lang="es-ES" sz="1800" b="1" dirty="0"/>
              <a:t> </a:t>
            </a:r>
            <a:r>
              <a:rPr lang="es-ES" sz="1800" b="1" dirty="0" err="1"/>
              <a:t>baino</a:t>
            </a:r>
            <a:r>
              <a:rPr lang="es-ES" sz="1800" b="1" dirty="0"/>
              <a:t> </a:t>
            </a:r>
            <a:r>
              <a:rPr lang="es-ES" sz="1800" b="1" dirty="0" err="1"/>
              <a:t>gutxiagok</a:t>
            </a:r>
            <a:r>
              <a:rPr lang="es-ES" sz="1800" b="1" dirty="0"/>
              <a:t> </a:t>
            </a:r>
            <a:r>
              <a:rPr lang="es-ES" sz="1800" dirty="0" err="1"/>
              <a:t>lortzen</a:t>
            </a:r>
            <a:r>
              <a:rPr lang="es-ES" sz="1800" dirty="0"/>
              <a:t> du </a:t>
            </a:r>
            <a:r>
              <a:rPr lang="es-ES" sz="1800" dirty="0" err="1"/>
              <a:t>onura</a:t>
            </a:r>
            <a:r>
              <a:rPr lang="es-ES" sz="1800" dirty="0"/>
              <a:t> </a:t>
            </a:r>
            <a:r>
              <a:rPr lang="es-ES" sz="1800" dirty="0" err="1" smtClean="0"/>
              <a:t>esanguratsua</a:t>
            </a:r>
            <a:r>
              <a:rPr lang="es-ES" sz="1800" dirty="0" smtClean="0"/>
              <a:t> 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 smtClean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b="1" dirty="0" err="1" smtClean="0"/>
              <a:t>Helburu</a:t>
            </a:r>
            <a:r>
              <a:rPr lang="es-ES" sz="1800" b="1" dirty="0" smtClean="0"/>
              <a:t> </a:t>
            </a:r>
            <a:r>
              <a:rPr lang="es-ES" sz="1800" b="1" dirty="0" err="1" smtClean="0"/>
              <a:t>errealistak</a:t>
            </a:r>
            <a:r>
              <a:rPr lang="es-ES" sz="1800" dirty="0" smtClean="0"/>
              <a:t>:  </a:t>
            </a:r>
            <a:r>
              <a:rPr lang="es-ES" sz="1800" dirty="0" err="1" smtClean="0"/>
              <a:t>tratamenduak</a:t>
            </a:r>
            <a:r>
              <a:rPr lang="es-ES" sz="1800" dirty="0" smtClean="0"/>
              <a:t> </a:t>
            </a:r>
            <a:r>
              <a:rPr lang="es-ES" sz="1800" dirty="0" err="1"/>
              <a:t>seguru</a:t>
            </a:r>
            <a:r>
              <a:rPr lang="es-ES" sz="1800" dirty="0"/>
              <a:t> </a:t>
            </a:r>
            <a:r>
              <a:rPr lang="es-ES" sz="1800" dirty="0" err="1"/>
              <a:t>aski</a:t>
            </a:r>
            <a:r>
              <a:rPr lang="es-ES" sz="1800" dirty="0"/>
              <a:t> </a:t>
            </a:r>
            <a:r>
              <a:rPr lang="es-ES" sz="1800" dirty="0" err="1"/>
              <a:t>bere</a:t>
            </a:r>
            <a:r>
              <a:rPr lang="es-ES" sz="1800" dirty="0"/>
              <a:t> mina «</a:t>
            </a:r>
            <a:r>
              <a:rPr lang="es-ES" sz="1800" dirty="0" err="1"/>
              <a:t>jasangarri</a:t>
            </a:r>
            <a:r>
              <a:rPr lang="es-ES" sz="1800" dirty="0"/>
              <a:t>» </a:t>
            </a:r>
            <a:r>
              <a:rPr lang="es-ES" sz="1800" dirty="0" err="1"/>
              <a:t>egiteraino</a:t>
            </a:r>
            <a:r>
              <a:rPr lang="es-ES" sz="1800" dirty="0"/>
              <a:t> </a:t>
            </a:r>
            <a:r>
              <a:rPr lang="es-ES" sz="1800" dirty="0" err="1"/>
              <a:t>bakarrik</a:t>
            </a:r>
            <a:r>
              <a:rPr lang="es-ES" sz="1800" dirty="0"/>
              <a:t> </a:t>
            </a:r>
            <a:r>
              <a:rPr lang="es-ES" sz="1800" dirty="0" err="1"/>
              <a:t>murriztu</a:t>
            </a:r>
            <a:r>
              <a:rPr lang="es-ES" sz="1800" dirty="0"/>
              <a:t> </a:t>
            </a:r>
            <a:r>
              <a:rPr lang="es-ES" sz="1800" dirty="0" err="1"/>
              <a:t>ahal</a:t>
            </a:r>
            <a:r>
              <a:rPr lang="es-ES" sz="1800" dirty="0"/>
              <a:t> </a:t>
            </a:r>
            <a:r>
              <a:rPr lang="es-ES" sz="1800" dirty="0" err="1"/>
              <a:t>izango</a:t>
            </a:r>
            <a:r>
              <a:rPr lang="es-ES" sz="1800" dirty="0"/>
              <a:t> </a:t>
            </a:r>
            <a:r>
              <a:rPr lang="es-ES" sz="1800" dirty="0" smtClean="0"/>
              <a:t>du.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 smtClean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b="1" dirty="0" err="1" smtClean="0"/>
              <a:t>Kudeaketak</a:t>
            </a:r>
            <a:r>
              <a:rPr lang="es-ES" sz="1800" b="1" dirty="0" smtClean="0"/>
              <a:t> </a:t>
            </a:r>
            <a:r>
              <a:rPr lang="es-ES" sz="1800" b="1" dirty="0" err="1" smtClean="0"/>
              <a:t>banakakoa</a:t>
            </a:r>
            <a:r>
              <a:rPr lang="es-ES" sz="2000" dirty="0" smtClean="0"/>
              <a:t>:  </a:t>
            </a:r>
            <a:r>
              <a:rPr lang="es-ES" sz="1800" dirty="0" err="1"/>
              <a:t>kontuan</a:t>
            </a:r>
            <a:r>
              <a:rPr lang="es-ES" sz="1800" dirty="0"/>
              <a:t> </a:t>
            </a:r>
            <a:r>
              <a:rPr lang="es-ES" sz="1800" dirty="0" err="1"/>
              <a:t>hartu</a:t>
            </a:r>
            <a:r>
              <a:rPr lang="es-ES" sz="1800" dirty="0"/>
              <a:t> </a:t>
            </a:r>
            <a:r>
              <a:rPr lang="es-ES" sz="1800" dirty="0" err="1" smtClean="0"/>
              <a:t>pazientearen</a:t>
            </a:r>
            <a:r>
              <a:rPr lang="es-ES" sz="1800" dirty="0" smtClean="0"/>
              <a:t> </a:t>
            </a:r>
            <a:r>
              <a:rPr lang="es-ES" sz="1800" dirty="0" err="1" smtClean="0"/>
              <a:t>lehentasunak</a:t>
            </a:r>
            <a:r>
              <a:rPr lang="es-ES" sz="1800" dirty="0"/>
              <a:t>, </a:t>
            </a:r>
            <a:r>
              <a:rPr lang="es-ES" sz="1800" dirty="0" smtClean="0"/>
              <a:t>minaren </a:t>
            </a:r>
            <a:r>
              <a:rPr lang="es-ES" sz="1800" dirty="0" err="1"/>
              <a:t>larritasuna</a:t>
            </a:r>
            <a:r>
              <a:rPr lang="es-ES" sz="1800" dirty="0"/>
              <a:t>, </a:t>
            </a:r>
            <a:r>
              <a:rPr lang="es-ES" sz="1800" dirty="0" err="1"/>
              <a:t>bere</a:t>
            </a:r>
            <a:r>
              <a:rPr lang="es-ES" sz="1800" dirty="0"/>
              <a:t> </a:t>
            </a:r>
            <a:r>
              <a:rPr lang="es-ES" sz="1800" dirty="0" err="1"/>
              <a:t>bizitza-kalitatean</a:t>
            </a:r>
            <a:r>
              <a:rPr lang="es-ES" sz="1800" dirty="0"/>
              <a:t> eta </a:t>
            </a:r>
            <a:r>
              <a:rPr lang="es-ES" sz="1800" dirty="0" err="1"/>
              <a:t>eguneroko</a:t>
            </a:r>
            <a:r>
              <a:rPr lang="es-ES" sz="1800" dirty="0"/>
              <a:t> </a:t>
            </a:r>
            <a:r>
              <a:rPr lang="es-ES" sz="1800" dirty="0" err="1"/>
              <a:t>jardueretan</a:t>
            </a:r>
            <a:r>
              <a:rPr lang="es-ES" sz="1800" dirty="0"/>
              <a:t> </a:t>
            </a:r>
            <a:r>
              <a:rPr lang="es-ES" sz="1800" dirty="0" err="1"/>
              <a:t>duen</a:t>
            </a:r>
            <a:r>
              <a:rPr lang="es-ES" sz="1800" dirty="0"/>
              <a:t> </a:t>
            </a:r>
            <a:r>
              <a:rPr lang="es-ES" sz="1800" dirty="0" err="1"/>
              <a:t>inpaktua</a:t>
            </a:r>
            <a:r>
              <a:rPr lang="es-ES" sz="1800" dirty="0"/>
              <a:t>, </a:t>
            </a:r>
            <a:r>
              <a:rPr lang="es-ES" sz="1800" dirty="0" err="1"/>
              <a:t>komorbilitateak</a:t>
            </a:r>
            <a:r>
              <a:rPr lang="es-ES" sz="1800" dirty="0"/>
              <a:t>, </a:t>
            </a:r>
            <a:r>
              <a:rPr lang="es-ES" sz="1800" dirty="0" err="1" smtClean="0"/>
              <a:t>aukera</a:t>
            </a:r>
            <a:r>
              <a:rPr lang="es-ES" sz="1800" dirty="0" smtClean="0"/>
              <a:t> </a:t>
            </a:r>
            <a:r>
              <a:rPr lang="es-ES" sz="1800" dirty="0" err="1"/>
              <a:t>terapeutiko</a:t>
            </a:r>
            <a:r>
              <a:rPr lang="es-ES" sz="1800" dirty="0"/>
              <a:t> </a:t>
            </a:r>
            <a:r>
              <a:rPr lang="es-ES" sz="1800" dirty="0" err="1"/>
              <a:t>ezberdinek</a:t>
            </a:r>
            <a:r>
              <a:rPr lang="es-ES" sz="1800" dirty="0"/>
              <a:t> izan </a:t>
            </a:r>
            <a:r>
              <a:rPr lang="es-ES" sz="1800" dirty="0" err="1"/>
              <a:t>ditzaketen</a:t>
            </a:r>
            <a:r>
              <a:rPr lang="es-ES" sz="1800" dirty="0"/>
              <a:t> </a:t>
            </a:r>
            <a:r>
              <a:rPr lang="es-ES" sz="1800" dirty="0" err="1"/>
              <a:t>kontrako</a:t>
            </a:r>
            <a:r>
              <a:rPr lang="es-ES" sz="1800" dirty="0"/>
              <a:t> </a:t>
            </a:r>
            <a:r>
              <a:rPr lang="es-ES" sz="1800" dirty="0" err="1"/>
              <a:t>efektuak</a:t>
            </a:r>
            <a:r>
              <a:rPr lang="es-ES" sz="1800" dirty="0"/>
              <a:t> eta </a:t>
            </a:r>
            <a:r>
              <a:rPr lang="es-ES" sz="1800" dirty="0" err="1" smtClean="0"/>
              <a:t>alternatiba</a:t>
            </a:r>
            <a:r>
              <a:rPr lang="es-ES" sz="1800" dirty="0" smtClean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 smtClean="0"/>
              <a:t>farmakologikoak</a:t>
            </a:r>
            <a:r>
              <a:rPr lang="es-ES" sz="1800" dirty="0"/>
              <a:t>. </a:t>
            </a:r>
            <a:endParaRPr lang="es-ES" sz="1800" dirty="0" smtClean="0"/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1800" dirty="0" smtClean="0"/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b="1" dirty="0" smtClean="0"/>
              <a:t>Proba </a:t>
            </a:r>
            <a:r>
              <a:rPr lang="es-ES" sz="1800" b="1" dirty="0" err="1" smtClean="0"/>
              <a:t>terapeutikoa</a:t>
            </a:r>
            <a:r>
              <a:rPr lang="es-ES" sz="1800" b="1" dirty="0" smtClean="0"/>
              <a:t> </a:t>
            </a:r>
            <a:r>
              <a:rPr lang="es-ES" sz="1800" dirty="0" smtClean="0"/>
              <a:t>: </a:t>
            </a:r>
            <a:r>
              <a:rPr lang="it-IT" sz="1800" dirty="0" smtClean="0"/>
              <a:t>tratamenduari </a:t>
            </a:r>
            <a:r>
              <a:rPr lang="it-IT" sz="1800" dirty="0"/>
              <a:t>erantzuten dioten pazienteak </a:t>
            </a:r>
            <a:r>
              <a:rPr lang="it-IT" sz="1800" dirty="0" smtClean="0"/>
              <a:t>identifikatzeko, </a:t>
            </a:r>
            <a:r>
              <a:rPr lang="es-ES" sz="1800" dirty="0" err="1" smtClean="0"/>
              <a:t>eraginkortasunaren</a:t>
            </a:r>
            <a:r>
              <a:rPr lang="es-ES" sz="1800" dirty="0" smtClean="0"/>
              <a:t>  eta </a:t>
            </a:r>
            <a:r>
              <a:rPr lang="es-ES" sz="1800" dirty="0" err="1"/>
              <a:t>epe</a:t>
            </a:r>
            <a:r>
              <a:rPr lang="es-ES" sz="1800" dirty="0"/>
              <a:t> </a:t>
            </a:r>
            <a:r>
              <a:rPr lang="es-ES" sz="1800" dirty="0" err="1"/>
              <a:t>laburreko</a:t>
            </a:r>
            <a:r>
              <a:rPr lang="es-ES" sz="1800" dirty="0"/>
              <a:t> </a:t>
            </a:r>
            <a:r>
              <a:rPr lang="es-ES" sz="1800" dirty="0" err="1" smtClean="0"/>
              <a:t>onargarritasunaren</a:t>
            </a:r>
            <a:r>
              <a:rPr lang="es-ES" sz="1800" dirty="0" smtClean="0"/>
              <a:t> </a:t>
            </a:r>
            <a:r>
              <a:rPr lang="es-ES" sz="1800" dirty="0" err="1" smtClean="0"/>
              <a:t>ebaluazioarekin</a:t>
            </a:r>
            <a:r>
              <a:rPr lang="es-ES" sz="1800" dirty="0" smtClean="0"/>
              <a:t>  (3-8 </a:t>
            </a:r>
            <a:r>
              <a:rPr lang="es-ES" sz="1800" dirty="0" err="1" smtClean="0"/>
              <a:t>astekoa</a:t>
            </a:r>
            <a:r>
              <a:rPr lang="es-ES" sz="1800" dirty="0" smtClean="0"/>
              <a:t>).</a:t>
            </a:r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1800" dirty="0" smtClean="0"/>
              <a:t>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800" b="1" dirty="0" err="1" smtClean="0"/>
              <a:t>Aldian</a:t>
            </a:r>
            <a:r>
              <a:rPr lang="es-ES" sz="1800" b="1" dirty="0" smtClean="0"/>
              <a:t> </a:t>
            </a:r>
            <a:r>
              <a:rPr lang="es-ES" sz="1800" b="1" dirty="0" err="1"/>
              <a:t>behin</a:t>
            </a:r>
            <a:r>
              <a:rPr lang="es-ES" sz="1800" b="1" dirty="0"/>
              <a:t> </a:t>
            </a:r>
            <a:r>
              <a:rPr lang="es-ES" sz="1800" b="1" dirty="0" err="1" smtClean="0"/>
              <a:t>ebaluaketa</a:t>
            </a:r>
            <a:r>
              <a:rPr lang="es-ES" sz="1800" b="1" dirty="0" smtClean="0"/>
              <a:t>: </a:t>
            </a:r>
            <a:r>
              <a:rPr lang="es-ES" sz="1800" dirty="0" err="1" smtClean="0"/>
              <a:t>tratamenduarekin</a:t>
            </a:r>
            <a:r>
              <a:rPr lang="es-ES" sz="1800" dirty="0" smtClean="0"/>
              <a:t> </a:t>
            </a:r>
            <a:r>
              <a:rPr lang="es-ES" sz="1800" dirty="0" err="1"/>
              <a:t>jarraitzeko</a:t>
            </a:r>
            <a:r>
              <a:rPr lang="es-ES" sz="1800" dirty="0"/>
              <a:t> </a:t>
            </a:r>
            <a:r>
              <a:rPr lang="es-ES" sz="1800" dirty="0" err="1" smtClean="0"/>
              <a:t>beharra</a:t>
            </a:r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411054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7112" y="6648"/>
            <a:ext cx="8435280" cy="1143000"/>
          </a:xfrm>
        </p:spPr>
        <p:txBody>
          <a:bodyPr/>
          <a:lstStyle/>
          <a:p>
            <a:r>
              <a:rPr lang="es-ES" sz="2800" dirty="0" smtClean="0"/>
              <a:t>TRATAMENDU FARMAKOLOGIKOAREN ERAGINKORTASUNA (I)</a:t>
            </a:r>
            <a:endParaRPr lang="es-ES" sz="2800" dirty="0">
              <a:solidFill>
                <a:schemeClr val="tx2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340768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365448" y="1111576"/>
            <a:ext cx="8496944" cy="530914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b="1" dirty="0" err="1" smtClean="0">
                <a:latin typeface="+mj-lt"/>
              </a:rPr>
              <a:t>NeuPSIGren</a:t>
            </a:r>
            <a:r>
              <a:rPr lang="es-ES" b="1" dirty="0" smtClean="0">
                <a:latin typeface="+mj-lt"/>
              </a:rPr>
              <a:t> </a:t>
            </a:r>
            <a:r>
              <a:rPr lang="es-ES" b="1" dirty="0" err="1" smtClean="0">
                <a:latin typeface="+mj-lt"/>
              </a:rPr>
              <a:t>gomendioak</a:t>
            </a:r>
            <a:r>
              <a:rPr lang="es-ES" b="1" dirty="0" smtClean="0">
                <a:latin typeface="+mj-lt"/>
              </a:rPr>
              <a:t>*:</a:t>
            </a:r>
          </a:p>
          <a:p>
            <a:endParaRPr lang="es-ES" sz="1100" b="1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+mj-lt"/>
              </a:rPr>
              <a:t>Lehen</a:t>
            </a:r>
            <a:r>
              <a:rPr lang="es-ES" b="1" dirty="0" smtClean="0">
                <a:latin typeface="+mj-lt"/>
              </a:rPr>
              <a:t> </a:t>
            </a:r>
            <a:r>
              <a:rPr lang="es-ES" b="1" dirty="0" err="1" smtClean="0">
                <a:latin typeface="+mj-lt"/>
              </a:rPr>
              <a:t>aukerakoak</a:t>
            </a:r>
            <a:r>
              <a:rPr lang="es-ES" b="1" dirty="0" smtClean="0">
                <a:latin typeface="+mj-lt"/>
              </a:rPr>
              <a:t>, </a:t>
            </a:r>
            <a:r>
              <a:rPr lang="es-ES" dirty="0" err="1" smtClean="0">
                <a:latin typeface="+mj-lt"/>
              </a:rPr>
              <a:t>gomendio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sendoa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erabiltzeko</a:t>
            </a:r>
            <a:r>
              <a:rPr lang="es-ES" dirty="0" smtClean="0">
                <a:latin typeface="+mj-lt"/>
              </a:rPr>
              <a:t>:  </a:t>
            </a:r>
            <a:endParaRPr lang="es-ES" sz="2000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ATZ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SNBI (</a:t>
            </a:r>
            <a:r>
              <a:rPr lang="es-ES" sz="2000" dirty="0" err="1" smtClean="0">
                <a:latin typeface="+mj-lt"/>
              </a:rPr>
              <a:t>duloxetina</a:t>
            </a:r>
            <a:r>
              <a:rPr lang="es-ES" sz="2000" dirty="0" smtClean="0">
                <a:latin typeface="+mj-lt"/>
              </a:rPr>
              <a:t>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err="1">
                <a:latin typeface="+mj-lt"/>
              </a:rPr>
              <a:t>G</a:t>
            </a:r>
            <a:r>
              <a:rPr lang="es-ES" sz="2000" dirty="0" err="1" smtClean="0">
                <a:latin typeface="+mj-lt"/>
              </a:rPr>
              <a:t>abapentina</a:t>
            </a:r>
            <a:r>
              <a:rPr lang="es-ES" sz="2000" dirty="0" smtClean="0">
                <a:latin typeface="+mj-lt"/>
              </a:rPr>
              <a:t> eta </a:t>
            </a:r>
            <a:r>
              <a:rPr lang="es-ES" sz="2000" dirty="0" err="1" smtClean="0">
                <a:latin typeface="+mj-lt"/>
              </a:rPr>
              <a:t>pregabalina</a:t>
            </a:r>
            <a:endParaRPr lang="es-ES" dirty="0">
              <a:latin typeface="+mj-lt"/>
            </a:endParaRPr>
          </a:p>
          <a:p>
            <a:pPr lvl="1"/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b="1" dirty="0" err="1">
                <a:latin typeface="+mj-lt"/>
              </a:rPr>
              <a:t>Bigarren</a:t>
            </a:r>
            <a:r>
              <a:rPr lang="es-ES" b="1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aukerakoak</a:t>
            </a:r>
            <a:r>
              <a:rPr lang="es-ES" b="1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gomendio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ahula</a:t>
            </a:r>
            <a:r>
              <a:rPr lang="es-ES" dirty="0">
                <a:latin typeface="+mj-lt"/>
              </a:rPr>
              <a:t> </a:t>
            </a:r>
            <a:r>
              <a:rPr lang="es-ES" dirty="0" err="1">
                <a:latin typeface="+mj-lt"/>
              </a:rPr>
              <a:t>erabiltzeko</a:t>
            </a:r>
            <a:r>
              <a:rPr lang="es-ES" dirty="0">
                <a:latin typeface="+mj-lt"/>
              </a:rPr>
              <a:t>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+mj-lt"/>
              </a:rPr>
              <a:t>Tramadola</a:t>
            </a:r>
            <a:endParaRPr lang="es-ES" sz="2000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+mj-lt"/>
              </a:rPr>
              <a:t>Lidokaina</a:t>
            </a:r>
            <a:r>
              <a:rPr lang="es-ES" sz="2000" dirty="0" smtClean="0">
                <a:latin typeface="+mj-lt"/>
              </a:rPr>
              <a:t>  </a:t>
            </a:r>
            <a:r>
              <a:rPr lang="es-ES" sz="2000" dirty="0" err="1" smtClean="0">
                <a:latin typeface="+mj-lt"/>
              </a:rPr>
              <a:t>partxeak</a:t>
            </a:r>
            <a:r>
              <a:rPr lang="es-ES" sz="2000" dirty="0" smtClean="0">
                <a:latin typeface="+mj-lt"/>
              </a:rPr>
              <a:t> %5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+mj-lt"/>
              </a:rPr>
              <a:t>Kapsaizina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partxeak</a:t>
            </a:r>
            <a:r>
              <a:rPr lang="es-ES" sz="2000" dirty="0" smtClean="0">
                <a:latin typeface="+mj-lt"/>
              </a:rPr>
              <a:t> %8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b="1" dirty="0" err="1">
                <a:latin typeface="+mj-lt"/>
              </a:rPr>
              <a:t>Hirugarren</a:t>
            </a:r>
            <a:r>
              <a:rPr lang="es-ES" b="1" dirty="0">
                <a:latin typeface="+mj-lt"/>
              </a:rPr>
              <a:t> </a:t>
            </a:r>
            <a:r>
              <a:rPr lang="es-ES" b="1" dirty="0" err="1">
                <a:latin typeface="+mj-lt"/>
              </a:rPr>
              <a:t>aukerakoak</a:t>
            </a:r>
            <a:r>
              <a:rPr lang="es-ES" b="1" dirty="0">
                <a:latin typeface="+mj-lt"/>
              </a:rPr>
              <a:t>, </a:t>
            </a:r>
            <a:r>
              <a:rPr lang="es-ES" dirty="0" err="1">
                <a:latin typeface="+mj-lt"/>
              </a:rPr>
              <a:t>gomendio</a:t>
            </a:r>
            <a:r>
              <a:rPr lang="es-ES" dirty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ahula</a:t>
            </a:r>
            <a:r>
              <a:rPr lang="es-ES" dirty="0">
                <a:latin typeface="+mj-lt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Opioide </a:t>
            </a:r>
            <a:r>
              <a:rPr lang="es-ES" sz="2000" dirty="0" err="1" smtClean="0">
                <a:latin typeface="+mj-lt"/>
              </a:rPr>
              <a:t>nagusiak</a:t>
            </a:r>
            <a:r>
              <a:rPr lang="es-ES" sz="2000" dirty="0" smtClean="0">
                <a:latin typeface="+mj-lt"/>
              </a:rPr>
              <a:t>  (</a:t>
            </a:r>
            <a:r>
              <a:rPr lang="es-ES" sz="2000" dirty="0" err="1" smtClean="0">
                <a:latin typeface="+mj-lt"/>
              </a:rPr>
              <a:t>oxikodona</a:t>
            </a:r>
            <a:r>
              <a:rPr lang="es-ES" sz="2000" dirty="0" smtClean="0">
                <a:latin typeface="+mj-lt"/>
              </a:rPr>
              <a:t> eta </a:t>
            </a:r>
            <a:r>
              <a:rPr lang="es-ES" sz="2000" dirty="0">
                <a:latin typeface="+mj-lt"/>
              </a:rPr>
              <a:t>morfina) </a:t>
            </a:r>
            <a:endParaRPr lang="es-ES" sz="2000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A toxina </a:t>
            </a:r>
            <a:r>
              <a:rPr lang="es-ES" sz="2000" dirty="0" err="1" smtClean="0">
                <a:latin typeface="+mj-lt"/>
              </a:rPr>
              <a:t>botulinikoa</a:t>
            </a:r>
            <a:endParaRPr lang="es-ES" sz="2000" dirty="0" smtClean="0">
              <a:latin typeface="+mj-lt"/>
            </a:endParaRPr>
          </a:p>
          <a:p>
            <a:pPr lvl="1"/>
            <a:r>
              <a:rPr lang="es-ES" sz="1400" dirty="0" smtClean="0">
                <a:latin typeface="+mj-lt"/>
              </a:rPr>
              <a:t> </a:t>
            </a:r>
          </a:p>
          <a:p>
            <a:r>
              <a:rPr lang="es-ES" sz="1800" dirty="0">
                <a:latin typeface="+mj-lt"/>
              </a:rPr>
              <a:t>*</a:t>
            </a:r>
            <a:r>
              <a:rPr lang="es-ES" sz="1800" dirty="0" err="1" smtClean="0">
                <a:latin typeface="+mj-lt"/>
              </a:rPr>
              <a:t>Special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Interest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Group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on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Neuropathic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Pain</a:t>
            </a:r>
            <a:r>
              <a:rPr lang="es-ES" sz="1800" dirty="0" smtClean="0">
                <a:latin typeface="+mj-lt"/>
              </a:rPr>
              <a:t> (</a:t>
            </a:r>
            <a:r>
              <a:rPr lang="es-ES" sz="1800" dirty="0" err="1" smtClean="0">
                <a:latin typeface="+mj-lt"/>
              </a:rPr>
              <a:t>Lancet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Neurol</a:t>
            </a:r>
            <a:r>
              <a:rPr lang="es-ES" sz="1800" dirty="0" smtClean="0">
                <a:latin typeface="+mj-lt"/>
              </a:rPr>
              <a:t>. 2015;14:162-73)</a:t>
            </a:r>
            <a:endParaRPr lang="es-ES" sz="1800" dirty="0">
              <a:latin typeface="+mj-lt"/>
            </a:endParaRPr>
          </a:p>
        </p:txBody>
      </p:sp>
      <p:grpSp>
        <p:nvGrpSpPr>
          <p:cNvPr id="6" name="5 Grupo"/>
          <p:cNvGrpSpPr/>
          <p:nvPr/>
        </p:nvGrpSpPr>
        <p:grpSpPr>
          <a:xfrm>
            <a:off x="3851920" y="4005063"/>
            <a:ext cx="2880320" cy="461665"/>
            <a:chOff x="3851920" y="4005063"/>
            <a:chExt cx="2880320" cy="461665"/>
          </a:xfrm>
        </p:grpSpPr>
        <p:sp>
          <p:nvSpPr>
            <p:cNvPr id="3" name="2 Cerrar llave"/>
            <p:cNvSpPr/>
            <p:nvPr/>
          </p:nvSpPr>
          <p:spPr>
            <a:xfrm>
              <a:off x="3851920" y="4005063"/>
              <a:ext cx="72008" cy="461665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4 Rectángulo"/>
            <p:cNvSpPr/>
            <p:nvPr/>
          </p:nvSpPr>
          <p:spPr>
            <a:xfrm>
              <a:off x="4067944" y="4005063"/>
              <a:ext cx="2664296" cy="46166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600" dirty="0" smtClean="0">
                  <a:solidFill>
                    <a:schemeClr val="tx1"/>
                  </a:solidFill>
                </a:rPr>
                <a:t>MN </a:t>
              </a:r>
              <a:r>
                <a:rPr lang="es-ES" sz="1600" dirty="0" err="1" smtClean="0">
                  <a:solidFill>
                    <a:schemeClr val="tx1"/>
                  </a:solidFill>
                </a:rPr>
                <a:t>perikeriko</a:t>
              </a:r>
              <a:r>
                <a:rPr lang="es-ES" sz="1600" dirty="0" smtClean="0">
                  <a:solidFill>
                    <a:schemeClr val="tx1"/>
                  </a:solidFill>
                </a:rPr>
                <a:t> </a:t>
              </a:r>
              <a:r>
                <a:rPr lang="es-ES" sz="1600" dirty="0" err="1" smtClean="0">
                  <a:solidFill>
                    <a:schemeClr val="tx1"/>
                  </a:solidFill>
                </a:rPr>
                <a:t>lokalizatuan</a:t>
              </a:r>
              <a:endParaRPr lang="es-ES" sz="16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054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5588620" y="2924944"/>
            <a:ext cx="3456384" cy="3312368"/>
          </a:xfrm>
          <a:solidFill>
            <a:schemeClr val="bg1"/>
          </a:solidFill>
        </p:spPr>
        <p:txBody>
          <a:bodyPr/>
          <a:lstStyle/>
          <a:p>
            <a:r>
              <a:rPr lang="es-ES" sz="1600" b="1" dirty="0"/>
              <a:t>Ez </a:t>
            </a:r>
            <a:r>
              <a:rPr lang="es-ES" sz="1600" b="1" dirty="0" err="1"/>
              <a:t>erabakigarritzat</a:t>
            </a:r>
            <a:r>
              <a:rPr lang="es-ES" sz="1600" b="1" dirty="0"/>
              <a:t> </a:t>
            </a:r>
            <a:r>
              <a:rPr lang="es-ES" sz="1600" dirty="0" err="1"/>
              <a:t>jo</a:t>
            </a:r>
            <a:r>
              <a:rPr lang="es-ES" sz="1600" dirty="0"/>
              <a:t> </a:t>
            </a:r>
            <a:r>
              <a:rPr lang="es-ES" sz="1600" dirty="0" err="1"/>
              <a:t>ziren</a:t>
            </a:r>
            <a:r>
              <a:rPr lang="es-ES" sz="1600" dirty="0"/>
              <a:t> </a:t>
            </a:r>
            <a:r>
              <a:rPr lang="es-ES" sz="1600" b="1" dirty="0" err="1"/>
              <a:t>tapentadola</a:t>
            </a:r>
            <a:r>
              <a:rPr lang="es-ES" sz="1600" b="1" dirty="0"/>
              <a:t>, </a:t>
            </a:r>
            <a:r>
              <a:rPr lang="es-ES" sz="1600" b="1" dirty="0" err="1"/>
              <a:t>beste</a:t>
            </a:r>
            <a:r>
              <a:rPr lang="es-ES" sz="1600" b="1" dirty="0"/>
              <a:t> </a:t>
            </a:r>
            <a:r>
              <a:rPr lang="es-ES" sz="1600" b="1" dirty="0" err="1"/>
              <a:t>antiepilektiko</a:t>
            </a:r>
            <a:r>
              <a:rPr lang="es-ES" sz="1600" b="1" dirty="0"/>
              <a:t> </a:t>
            </a:r>
            <a:r>
              <a:rPr lang="es-ES" sz="1600" b="1" dirty="0" err="1"/>
              <a:t>batzuk</a:t>
            </a:r>
            <a:r>
              <a:rPr lang="es-ES" sz="1600" b="1" dirty="0"/>
              <a:t>, SBIS, </a:t>
            </a:r>
            <a:r>
              <a:rPr lang="es-ES" sz="1600" b="1" dirty="0" err="1"/>
              <a:t>kapsaizina</a:t>
            </a:r>
            <a:r>
              <a:rPr lang="es-ES" sz="1600" b="1" dirty="0"/>
              <a:t> </a:t>
            </a:r>
            <a:r>
              <a:rPr lang="es-ES" sz="1600" b="1" dirty="0" err="1"/>
              <a:t>krema</a:t>
            </a:r>
            <a:r>
              <a:rPr lang="es-ES" sz="1600" b="1" dirty="0"/>
              <a:t> eta terapia </a:t>
            </a:r>
            <a:r>
              <a:rPr lang="es-ES" sz="1600" b="1" dirty="0" err="1"/>
              <a:t>konbinat</a:t>
            </a:r>
            <a:r>
              <a:rPr lang="es-ES" sz="1600" dirty="0" err="1"/>
              <a:t>ua</a:t>
            </a:r>
            <a:r>
              <a:rPr lang="es-ES" sz="1600" dirty="0"/>
              <a:t>, </a:t>
            </a:r>
            <a:r>
              <a:rPr lang="es-ES" sz="1600" dirty="0" err="1"/>
              <a:t>beren</a:t>
            </a:r>
            <a:r>
              <a:rPr lang="es-ES" sz="1600" dirty="0"/>
              <a:t> </a:t>
            </a:r>
            <a:r>
              <a:rPr lang="es-ES" sz="1600" dirty="0" err="1"/>
              <a:t>emaitzak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zetozelako</a:t>
            </a:r>
            <a:r>
              <a:rPr lang="es-ES" sz="1600" dirty="0"/>
              <a:t> </a:t>
            </a:r>
            <a:r>
              <a:rPr lang="es-ES" sz="1600" dirty="0" err="1"/>
              <a:t>bat</a:t>
            </a:r>
            <a:r>
              <a:rPr lang="es-ES" sz="1600" dirty="0" smtClean="0"/>
              <a:t>.</a:t>
            </a:r>
          </a:p>
          <a:p>
            <a:endParaRPr lang="es-ES" sz="1600" dirty="0"/>
          </a:p>
          <a:p>
            <a:r>
              <a:rPr lang="es-ES" sz="1200" dirty="0"/>
              <a:t>(*) </a:t>
            </a:r>
            <a:r>
              <a:rPr lang="es-ES" sz="1200" dirty="0" err="1"/>
              <a:t>duloxetinarako</a:t>
            </a:r>
            <a:r>
              <a:rPr lang="es-ES" sz="1200" dirty="0"/>
              <a:t> </a:t>
            </a:r>
            <a:r>
              <a:rPr lang="es-ES" sz="1200" dirty="0" err="1"/>
              <a:t>dosi-maila</a:t>
            </a:r>
            <a:r>
              <a:rPr lang="es-ES" sz="1200" dirty="0"/>
              <a:t> (</a:t>
            </a:r>
            <a:r>
              <a:rPr lang="es-ES" sz="1200" dirty="0" err="1"/>
              <a:t>gehien</a:t>
            </a:r>
            <a:r>
              <a:rPr lang="es-ES" sz="1200" dirty="0"/>
              <a:t> </a:t>
            </a:r>
            <a:r>
              <a:rPr lang="es-ES" sz="1200" dirty="0" err="1"/>
              <a:t>ikertu</a:t>
            </a:r>
            <a:r>
              <a:rPr lang="es-ES" sz="1200" dirty="0"/>
              <a:t> </a:t>
            </a:r>
            <a:r>
              <a:rPr lang="es-ES" sz="1200" dirty="0" err="1"/>
              <a:t>dena</a:t>
            </a:r>
            <a:r>
              <a:rPr lang="es-ES" sz="1200" dirty="0"/>
              <a:t>)</a:t>
            </a:r>
          </a:p>
          <a:p>
            <a:r>
              <a:rPr lang="es-ES" sz="1200" dirty="0"/>
              <a:t>(**) </a:t>
            </a:r>
            <a:r>
              <a:rPr lang="es-ES" sz="1200" dirty="0" err="1"/>
              <a:t>amitriptilina</a:t>
            </a:r>
            <a:r>
              <a:rPr lang="es-ES" sz="1200" dirty="0"/>
              <a:t> eta </a:t>
            </a:r>
            <a:r>
              <a:rPr lang="es-ES" sz="1200" dirty="0" err="1"/>
              <a:t>beste</a:t>
            </a:r>
            <a:r>
              <a:rPr lang="es-ES" sz="1200" dirty="0"/>
              <a:t> </a:t>
            </a:r>
            <a:r>
              <a:rPr lang="es-ES" sz="1200" dirty="0" err="1"/>
              <a:t>batzuk</a:t>
            </a:r>
            <a:endParaRPr lang="es-ES" sz="1200" dirty="0"/>
          </a:p>
          <a:p>
            <a:r>
              <a:rPr lang="es-ES" sz="1200" b="1" dirty="0"/>
              <a:t>ATZ</a:t>
            </a:r>
            <a:r>
              <a:rPr lang="es-ES" sz="1200" dirty="0"/>
              <a:t>: </a:t>
            </a:r>
            <a:r>
              <a:rPr lang="es-ES" sz="1200" dirty="0" err="1"/>
              <a:t>antidepresibo</a:t>
            </a:r>
            <a:r>
              <a:rPr lang="es-ES" sz="1200" dirty="0"/>
              <a:t> </a:t>
            </a:r>
            <a:r>
              <a:rPr lang="es-ES" sz="1200" dirty="0" err="1"/>
              <a:t>triziklikoak</a:t>
            </a:r>
            <a:r>
              <a:rPr lang="es-ES" sz="1200" dirty="0"/>
              <a:t>; </a:t>
            </a:r>
            <a:r>
              <a:rPr lang="es-ES" sz="1200" b="1" dirty="0"/>
              <a:t>SNBI</a:t>
            </a:r>
            <a:r>
              <a:rPr lang="es-ES" sz="1200" dirty="0"/>
              <a:t> serotonina eta </a:t>
            </a:r>
            <a:r>
              <a:rPr lang="es-ES" sz="1200" dirty="0" err="1"/>
              <a:t>noradrenalinaren</a:t>
            </a:r>
            <a:r>
              <a:rPr lang="es-ES" sz="1200" dirty="0"/>
              <a:t> </a:t>
            </a:r>
            <a:r>
              <a:rPr lang="es-ES" sz="1200" dirty="0" err="1"/>
              <a:t>berrartzeen</a:t>
            </a:r>
            <a:r>
              <a:rPr lang="es-ES" sz="1200" dirty="0"/>
              <a:t> </a:t>
            </a:r>
            <a:r>
              <a:rPr lang="es-ES" sz="1200" dirty="0" err="1"/>
              <a:t>inhibitzaileak</a:t>
            </a:r>
            <a:r>
              <a:rPr lang="es-ES" sz="1200" dirty="0"/>
              <a:t>; </a:t>
            </a:r>
            <a:r>
              <a:rPr lang="es-ES" sz="1200" b="1" dirty="0"/>
              <a:t>NNT:</a:t>
            </a:r>
            <a:r>
              <a:rPr lang="es-ES" sz="1200" dirty="0"/>
              <a:t> </a:t>
            </a:r>
            <a:r>
              <a:rPr lang="es-ES" sz="1200" dirty="0" err="1"/>
              <a:t>tratatu</a:t>
            </a:r>
            <a:r>
              <a:rPr lang="es-ES" sz="1200" dirty="0"/>
              <a:t> </a:t>
            </a:r>
            <a:r>
              <a:rPr lang="es-ES" sz="1200" dirty="0" err="1"/>
              <a:t>beharreko</a:t>
            </a:r>
            <a:r>
              <a:rPr lang="es-ES" sz="1200" dirty="0"/>
              <a:t> </a:t>
            </a:r>
            <a:r>
              <a:rPr lang="es-ES" sz="1200" dirty="0" err="1"/>
              <a:t>paziente</a:t>
            </a:r>
            <a:r>
              <a:rPr lang="es-ES" sz="1200" dirty="0"/>
              <a:t> </a:t>
            </a:r>
            <a:r>
              <a:rPr lang="es-ES" sz="1200" dirty="0" err="1"/>
              <a:t>kopurua</a:t>
            </a:r>
            <a:r>
              <a:rPr lang="es-ES" sz="1200" dirty="0"/>
              <a:t>; </a:t>
            </a:r>
            <a:r>
              <a:rPr lang="es-ES" sz="1200" b="1" dirty="0"/>
              <a:t>NNH: </a:t>
            </a:r>
            <a:r>
              <a:rPr lang="es-ES" sz="1200" dirty="0" err="1"/>
              <a:t>kaltetu</a:t>
            </a:r>
            <a:r>
              <a:rPr lang="es-ES" sz="1200" dirty="0"/>
              <a:t> </a:t>
            </a:r>
            <a:r>
              <a:rPr lang="es-ES" sz="1200" dirty="0" err="1"/>
              <a:t>beharreko</a:t>
            </a:r>
            <a:r>
              <a:rPr lang="es-ES" sz="1200" dirty="0"/>
              <a:t> </a:t>
            </a:r>
            <a:r>
              <a:rPr lang="es-ES" sz="1200" dirty="0" err="1"/>
              <a:t>paziente</a:t>
            </a:r>
            <a:r>
              <a:rPr lang="es-ES" sz="1200" dirty="0"/>
              <a:t> </a:t>
            </a:r>
            <a:r>
              <a:rPr lang="es-ES" sz="1200" dirty="0" err="1"/>
              <a:t>kopurua</a:t>
            </a:r>
            <a:r>
              <a:rPr lang="es-ES" sz="1200" dirty="0"/>
              <a:t>; </a:t>
            </a:r>
            <a:r>
              <a:rPr lang="es-ES" sz="1200" b="1" dirty="0"/>
              <a:t>EE:</a:t>
            </a:r>
            <a:r>
              <a:rPr lang="es-ES" sz="1200" dirty="0"/>
              <a:t> </a:t>
            </a:r>
            <a:r>
              <a:rPr lang="es-ES" sz="1200" dirty="0" err="1"/>
              <a:t>ez</a:t>
            </a:r>
            <a:r>
              <a:rPr lang="es-ES" sz="1200" dirty="0"/>
              <a:t> </a:t>
            </a:r>
            <a:r>
              <a:rPr lang="es-ES" sz="1200" dirty="0" err="1"/>
              <a:t>esanguratsua</a:t>
            </a:r>
            <a:r>
              <a:rPr lang="es-ES" sz="1200" dirty="0"/>
              <a:t>;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smtClean="0"/>
              <a:t>TRATAMENDU FARMAKOLOGIKOAREN ERAGINKORTASUNA (II)</a:t>
            </a:r>
            <a:endParaRPr lang="es-ES" sz="2800" dirty="0">
              <a:solidFill>
                <a:schemeClr val="tx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" y="1268760"/>
            <a:ext cx="5585048" cy="5267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278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1143000"/>
          </a:xfrm>
          <a:solidFill>
            <a:schemeClr val="bg1"/>
          </a:solidFill>
        </p:spPr>
        <p:txBody>
          <a:bodyPr/>
          <a:lstStyle/>
          <a:p>
            <a:r>
              <a:rPr lang="es-ES" dirty="0" smtClean="0"/>
              <a:t>LEHEN AUKERAKO TRATAMENDUAK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23528" y="1196752"/>
            <a:ext cx="8820472" cy="5184576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 marL="0" lvl="0" indent="0">
              <a:buNone/>
            </a:pPr>
            <a:r>
              <a:rPr lang="eu-ES" sz="1800" b="1" dirty="0" smtClean="0"/>
              <a:t>ATZ</a:t>
            </a:r>
          </a:p>
          <a:p>
            <a:pPr lvl="0">
              <a:buClr>
                <a:schemeClr val="accent1"/>
              </a:buClr>
            </a:pPr>
            <a:r>
              <a:rPr lang="eu-ES" sz="1800" dirty="0"/>
              <a:t>K</a:t>
            </a:r>
            <a:r>
              <a:rPr lang="eu-ES" sz="1800" dirty="0" smtClean="0"/>
              <a:t>ostu </a:t>
            </a:r>
            <a:r>
              <a:rPr lang="eu-ES" sz="1800" dirty="0"/>
              <a:t>baxua eta egunean dosi bakarra </a:t>
            </a:r>
            <a:endParaRPr lang="eu-ES" sz="1800" dirty="0" smtClean="0"/>
          </a:p>
          <a:p>
            <a:pPr lvl="0">
              <a:buClr>
                <a:schemeClr val="accent1"/>
              </a:buClr>
            </a:pPr>
            <a:r>
              <a:rPr lang="eu-ES" sz="1800" dirty="0" err="1" smtClean="0"/>
              <a:t>Somnolentzia</a:t>
            </a:r>
            <a:r>
              <a:rPr lang="eu-ES" sz="1800" dirty="0" smtClean="0"/>
              <a:t>  eta </a:t>
            </a:r>
            <a:r>
              <a:rPr lang="eu-ES" sz="1800" dirty="0"/>
              <a:t>ondorio kaltegarri </a:t>
            </a:r>
            <a:r>
              <a:rPr lang="eu-ES" sz="1800" dirty="0" err="1"/>
              <a:t>antikolinergikoak</a:t>
            </a:r>
            <a:r>
              <a:rPr lang="eu-ES" sz="1800" dirty="0"/>
              <a:t> </a:t>
            </a:r>
            <a:r>
              <a:rPr lang="eu-ES" sz="1800" dirty="0" smtClean="0"/>
              <a:t>(gaizki </a:t>
            </a:r>
            <a:r>
              <a:rPr lang="eu-ES" sz="1800" dirty="0"/>
              <a:t>onartzen dituzte pertsona zaharrek</a:t>
            </a:r>
            <a:r>
              <a:rPr lang="eu-ES" sz="1800" dirty="0" smtClean="0"/>
              <a:t>.) Toxikotasun kardiakoa. </a:t>
            </a:r>
          </a:p>
          <a:p>
            <a:pPr lvl="0">
              <a:buClr>
                <a:schemeClr val="accent1"/>
              </a:buClr>
            </a:pPr>
            <a:r>
              <a:rPr lang="eu-ES" sz="1800" b="1" dirty="0" err="1" smtClean="0"/>
              <a:t>Amitriptilinaren</a:t>
            </a:r>
            <a:r>
              <a:rPr lang="eu-ES" sz="1800" dirty="0" smtClean="0"/>
              <a:t> </a:t>
            </a:r>
            <a:r>
              <a:rPr lang="eu-ES" sz="1800" dirty="0"/>
              <a:t>kasuan ebidentzia </a:t>
            </a:r>
            <a:r>
              <a:rPr lang="eu-ES" sz="1800" dirty="0" smtClean="0"/>
              <a:t>handiagoa; </a:t>
            </a:r>
            <a:r>
              <a:rPr lang="eu-ES" sz="1800" dirty="0" err="1" smtClean="0"/>
              <a:t>nortriptilinak</a:t>
            </a:r>
            <a:r>
              <a:rPr lang="eu-ES" sz="1800" dirty="0" smtClean="0"/>
              <a:t> ondorio </a:t>
            </a:r>
            <a:r>
              <a:rPr lang="eu-ES" sz="1800" dirty="0" err="1"/>
              <a:t>antikolinergiko</a:t>
            </a:r>
            <a:r>
              <a:rPr lang="eu-ES" sz="1800" dirty="0"/>
              <a:t> gutxiago </a:t>
            </a:r>
            <a:r>
              <a:rPr lang="eu-ES" sz="1800" dirty="0" smtClean="0"/>
              <a:t>eta </a:t>
            </a:r>
            <a:r>
              <a:rPr lang="eu-ES" sz="1800" dirty="0"/>
              <a:t>hobeto onartzen </a:t>
            </a:r>
            <a:r>
              <a:rPr lang="eu-ES" sz="1800" dirty="0" smtClean="0"/>
              <a:t>da. </a:t>
            </a:r>
            <a:r>
              <a:rPr lang="eu-ES" sz="1800" dirty="0"/>
              <a:t> </a:t>
            </a:r>
            <a:endParaRPr lang="es-ES" sz="1800" dirty="0"/>
          </a:p>
          <a:p>
            <a:pPr marL="0" lvl="0" indent="0">
              <a:buNone/>
            </a:pPr>
            <a:r>
              <a:rPr lang="eu-ES" sz="1800" b="1" dirty="0" smtClean="0"/>
              <a:t>SNBI</a:t>
            </a:r>
          </a:p>
          <a:p>
            <a:pPr lvl="0">
              <a:buClr>
                <a:schemeClr val="accent1"/>
              </a:buClr>
            </a:pPr>
            <a:r>
              <a:rPr lang="eu-ES" sz="1800" b="1" dirty="0" err="1" smtClean="0"/>
              <a:t>Duloxetina</a:t>
            </a:r>
            <a:r>
              <a:rPr lang="eu-ES" sz="1800" b="1" dirty="0" smtClean="0"/>
              <a:t>:</a:t>
            </a:r>
            <a:r>
              <a:rPr lang="eu-ES" sz="1800" dirty="0" smtClean="0"/>
              <a:t> ebidentziarik </a:t>
            </a:r>
            <a:r>
              <a:rPr lang="eu-ES" sz="1800" dirty="0"/>
              <a:t>handiena </a:t>
            </a:r>
            <a:r>
              <a:rPr lang="eu-ES" sz="1800" dirty="0" smtClean="0"/>
              <a:t>duena eta gomendatuena. Ohiko </a:t>
            </a:r>
            <a:r>
              <a:rPr lang="eu-ES" sz="1800" dirty="0"/>
              <a:t>dosia 60 </a:t>
            </a:r>
            <a:r>
              <a:rPr lang="eu-ES" sz="1800" dirty="0" smtClean="0"/>
              <a:t>mg/egun. </a:t>
            </a:r>
            <a:r>
              <a:rPr lang="eu-ES" sz="1800" dirty="0" err="1" smtClean="0"/>
              <a:t>Benlafaxina</a:t>
            </a:r>
            <a:r>
              <a:rPr lang="eu-ES" sz="1800" dirty="0" smtClean="0"/>
              <a:t>: ikerketa </a:t>
            </a:r>
            <a:r>
              <a:rPr lang="eu-ES" sz="1800" dirty="0"/>
              <a:t>gutxiago dago, </a:t>
            </a:r>
            <a:r>
              <a:rPr lang="eu-ES" sz="1800" dirty="0" smtClean="0"/>
              <a:t>ez </a:t>
            </a:r>
            <a:r>
              <a:rPr lang="eu-ES" sz="1800" dirty="0"/>
              <a:t>du onartutako </a:t>
            </a:r>
            <a:r>
              <a:rPr lang="eu-ES" sz="1800" dirty="0" err="1" smtClean="0"/>
              <a:t>indikaziorik</a:t>
            </a:r>
            <a:r>
              <a:rPr lang="eu-ES" sz="1800" dirty="0" smtClean="0"/>
              <a:t>.</a:t>
            </a:r>
            <a:endParaRPr lang="es-ES" sz="1800" dirty="0"/>
          </a:p>
          <a:p>
            <a:pPr marL="0" indent="0">
              <a:buNone/>
            </a:pPr>
            <a:endParaRPr lang="es-ES" sz="1800" dirty="0"/>
          </a:p>
          <a:p>
            <a:pPr marL="0" lvl="0" indent="0">
              <a:buNone/>
            </a:pPr>
            <a:r>
              <a:rPr lang="eu-ES" sz="1800" b="1" dirty="0" err="1"/>
              <a:t>Gabapentina</a:t>
            </a:r>
            <a:r>
              <a:rPr lang="eu-ES" sz="1800" b="1" dirty="0"/>
              <a:t> eta </a:t>
            </a:r>
            <a:r>
              <a:rPr lang="eu-ES" sz="1800" b="1" dirty="0" err="1"/>
              <a:t>pregabalina</a:t>
            </a:r>
            <a:r>
              <a:rPr lang="eu-ES" sz="1800" b="1" dirty="0"/>
              <a:t> </a:t>
            </a:r>
            <a:endParaRPr lang="eu-ES" sz="1800" b="1" dirty="0" smtClean="0"/>
          </a:p>
          <a:p>
            <a:pPr>
              <a:buClr>
                <a:schemeClr val="accent1"/>
              </a:buClr>
            </a:pPr>
            <a:r>
              <a:rPr lang="eu-ES" sz="1800" dirty="0" smtClean="0"/>
              <a:t>Antzekoak ekintza-mekanismoari </a:t>
            </a:r>
            <a:r>
              <a:rPr lang="eu-ES" sz="1800" dirty="0"/>
              <a:t>eta ondorio kaltegarrien profilari dagokionez. </a:t>
            </a:r>
            <a:r>
              <a:rPr lang="eu-ES" sz="1800" dirty="0" err="1"/>
              <a:t>Pregabalinaren</a:t>
            </a:r>
            <a:r>
              <a:rPr lang="eu-ES" sz="1800" dirty="0"/>
              <a:t> </a:t>
            </a:r>
            <a:r>
              <a:rPr lang="eu-ES" sz="1800" dirty="0" smtClean="0"/>
              <a:t>alde:  2 </a:t>
            </a:r>
            <a:r>
              <a:rPr lang="eu-ES" sz="1800" dirty="0" err="1"/>
              <a:t>aldiz/egun</a:t>
            </a:r>
            <a:r>
              <a:rPr lang="eu-ES" sz="1800" dirty="0"/>
              <a:t> </a:t>
            </a:r>
            <a:r>
              <a:rPr lang="eu-ES" sz="1800" dirty="0" err="1" smtClean="0"/>
              <a:t>pauta</a:t>
            </a:r>
            <a:r>
              <a:rPr lang="eu-ES" sz="1800" dirty="0" smtClean="0"/>
              <a:t> eta </a:t>
            </a:r>
            <a:r>
              <a:rPr lang="eu-ES" sz="1800" dirty="0" err="1"/>
              <a:t>farmakozinetika</a:t>
            </a:r>
            <a:r>
              <a:rPr lang="eu-ES" sz="1800" dirty="0"/>
              <a:t> </a:t>
            </a:r>
            <a:r>
              <a:rPr lang="eu-ES" sz="1800" dirty="0" smtClean="0"/>
              <a:t>lineala.</a:t>
            </a:r>
          </a:p>
          <a:p>
            <a:pPr>
              <a:buClr>
                <a:schemeClr val="accent1"/>
              </a:buClr>
            </a:pPr>
            <a:r>
              <a:rPr lang="eu-ES" sz="1800" dirty="0" smtClean="0"/>
              <a:t>Biek dituzte </a:t>
            </a:r>
            <a:r>
              <a:rPr lang="eu-ES" sz="1800" dirty="0"/>
              <a:t>elkarrekintza-profil </a:t>
            </a:r>
            <a:r>
              <a:rPr lang="eu-ES" sz="1800" dirty="0" smtClean="0"/>
              <a:t>baxuak</a:t>
            </a:r>
          </a:p>
          <a:p>
            <a:pPr>
              <a:buClr>
                <a:schemeClr val="accent1"/>
              </a:buClr>
            </a:pPr>
            <a:r>
              <a:rPr lang="eu-ES" sz="1800" dirty="0" smtClean="0"/>
              <a:t>Giltzurrunen </a:t>
            </a:r>
            <a:r>
              <a:rPr lang="eu-ES" sz="1800" dirty="0"/>
              <a:t>funtzioaren menpe </a:t>
            </a:r>
            <a:r>
              <a:rPr lang="eu-ES" sz="1800" dirty="0" smtClean="0"/>
              <a:t>daude: dosiak </a:t>
            </a:r>
            <a:r>
              <a:rPr lang="eu-ES" sz="1800" dirty="0"/>
              <a:t>murriztu </a:t>
            </a:r>
            <a:r>
              <a:rPr lang="eu-ES" sz="1800" dirty="0" smtClean="0"/>
              <a:t>giltzurrun-gutxiegitasunean.</a:t>
            </a:r>
          </a:p>
          <a:p>
            <a:pPr>
              <a:buClr>
                <a:schemeClr val="accent1"/>
              </a:buClr>
            </a:pPr>
            <a:r>
              <a:rPr lang="eu-ES" sz="1800" dirty="0" smtClean="0"/>
              <a:t>Mendekotasuna </a:t>
            </a:r>
            <a:r>
              <a:rPr lang="eu-ES" sz="1800" dirty="0"/>
              <a:t>eta abusu-jokabideak eragin </a:t>
            </a:r>
            <a:r>
              <a:rPr lang="eu-ES" sz="1800" dirty="0" smtClean="0"/>
              <a:t>ditzakete.</a:t>
            </a: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411054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Yxz5B8gosKIc50IFAKL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wjMHoTj4NvKVyizNkTnl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Hy7AzppM9zpyreModfXkF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yARmSBo90MXppUFASZUUO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CToOdBRTho2reSUHAN92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1872</TotalTime>
  <Words>1723</Words>
  <Application>Microsoft Office PowerPoint</Application>
  <PresentationFormat>Presentación en pantalla (4:3)</PresentationFormat>
  <Paragraphs>189</Paragraphs>
  <Slides>21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3_Diseño personalizado</vt:lpstr>
      <vt:lpstr> FARMAKOAK MIN NEUROPATIKORAKO: EGUNERATZEA  26 Lib, 8 zk. 2018</vt:lpstr>
      <vt:lpstr>Aurkibidea</vt:lpstr>
      <vt:lpstr>SARRERA</vt:lpstr>
      <vt:lpstr>MIN NEUROPATIKOAREN DEFINIZIO BERRIA</vt:lpstr>
      <vt:lpstr>DIAGNOSTIKOA</vt:lpstr>
      <vt:lpstr>TRATAMENDUARI BURUZKO KONTSIDERAZIO OROKORRAK</vt:lpstr>
      <vt:lpstr>TRATAMENDU FARMAKOLOGIKOAREN ERAGINKORTASUNA (I)</vt:lpstr>
      <vt:lpstr>TRATAMENDU FARMAKOLOGIKOAREN ERAGINKORTASUNA (II)</vt:lpstr>
      <vt:lpstr>LEHEN AUKERAKO TRATAMENDUAK</vt:lpstr>
      <vt:lpstr>GABAPENTINOIDEAK LUNBALGIA KRONIKOAN</vt:lpstr>
      <vt:lpstr>OPIOIDEAK: ZER EGINKIZUN DUTE?</vt:lpstr>
      <vt:lpstr>LIDOKAINA PARTXEAK (I)</vt:lpstr>
      <vt:lpstr>Presentación de PowerPoint</vt:lpstr>
      <vt:lpstr>LIDOKAINA PARTXEAK (III) </vt:lpstr>
      <vt:lpstr>AZALEKO KAPSAIZINA (I) </vt:lpstr>
      <vt:lpstr>Presentación de PowerPoint</vt:lpstr>
      <vt:lpstr>BESTE TRATAMENDU BATZUK</vt:lpstr>
      <vt:lpstr>TERAPIA KONBINATUA (I)</vt:lpstr>
      <vt:lpstr>Presentación de PowerPoint</vt:lpstr>
      <vt:lpstr>Presentación de PowerPoint</vt:lpstr>
      <vt:lpstr>Informazio gehiago eta bibliografia…</vt:lpstr>
    </vt:vector>
  </TitlesOfParts>
  <Company>N.G.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Farmakoterapia Informazioa</dc:title>
  <dc:creator>COMITE REDACCION INFAC</dc:creator>
  <cp:lastModifiedBy>Ruiz Ortega, Irene</cp:lastModifiedBy>
  <cp:revision>207</cp:revision>
  <dcterms:created xsi:type="dcterms:W3CDTF">2007-11-13T08:52:06Z</dcterms:created>
  <dcterms:modified xsi:type="dcterms:W3CDTF">2019-01-07T12:17:06Z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</Properties>
</file>